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07200" cy="9939338"/>
  <p:embeddedFontLst>
    <p:embeddedFont>
      <p:font typeface="DM Sans"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nbFgSSP/Cg9fFqV5+9MW+ZroA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20" y="2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787" cy="49869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8" y="0"/>
            <a:ext cx="2949787" cy="49869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0: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1: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2: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1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5: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6: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7: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txBox="1">
            <a:spLocks noGrp="1"/>
          </p:cNvSpPr>
          <p:nvPr>
            <p:ph type="body" idx="1"/>
          </p:nvPr>
        </p:nvSpPr>
        <p:spPr>
          <a:xfrm>
            <a:off x="680720" y="4783307"/>
            <a:ext cx="5445760" cy="3913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8: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9:notes"/>
          <p:cNvSpPr txBox="1">
            <a:spLocks noGrp="1"/>
          </p:cNvSpPr>
          <p:nvPr>
            <p:ph type="body" idx="1"/>
          </p:nvPr>
        </p:nvSpPr>
        <p:spPr>
          <a:xfrm>
            <a:off x="680720" y="4783307"/>
            <a:ext cx="5445760" cy="3913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9:notes"/>
          <p:cNvSpPr txBox="1">
            <a:spLocks noGrp="1"/>
          </p:cNvSpPr>
          <p:nvPr>
            <p:ph type="sldNum" idx="12"/>
          </p:nvPr>
        </p:nvSpPr>
        <p:spPr>
          <a:xfrm>
            <a:off x="3855838" y="9440647"/>
            <a:ext cx="2949787" cy="49869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10" Type="http://schemas.openxmlformats.org/officeDocument/2006/relationships/hyperlink" Target="mailto:MITCH@SWBROKERAGE.COM.AU" TargetMode="External"/><Relationship Id="rId4" Type="http://schemas.openxmlformats.org/officeDocument/2006/relationships/image" Target="../media/image8.png"/><Relationship Id="rId9" Type="http://schemas.openxmlformats.org/officeDocument/2006/relationships/hyperlink" Target="mailto:KRISTIAN@SWBROKERAGE.COM.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8288000" cy="10287000"/>
          </a:xfrm>
          <a:custGeom>
            <a:avLst/>
            <a:gdLst/>
            <a:ahLst/>
            <a:cxnLst/>
            <a:rect l="l" t="t" r="r" b="b"/>
            <a:pathLst>
              <a:path w="18288000" h="12232888" extrusionOk="0">
                <a:moveTo>
                  <a:pt x="0" y="0"/>
                </a:moveTo>
                <a:lnTo>
                  <a:pt x="18288000" y="0"/>
                </a:lnTo>
                <a:lnTo>
                  <a:pt x="18288000" y="12232887"/>
                </a:lnTo>
                <a:lnTo>
                  <a:pt x="0" y="12232887"/>
                </a:lnTo>
                <a:lnTo>
                  <a:pt x="0" y="0"/>
                </a:lnTo>
                <a:close/>
              </a:path>
            </a:pathLst>
          </a:custGeom>
          <a:blipFill rotWithShape="1">
            <a:blip r:embed="rId3">
              <a:alphaModFix amt="28000"/>
            </a:blip>
            <a:stretch>
              <a:fillRect t="-3453" b="-1545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505961" y="8586528"/>
            <a:ext cx="6472526" cy="1056467"/>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3031" b="1">
                <a:solidFill>
                  <a:srgbClr val="FFFFFF"/>
                </a:solidFill>
                <a:latin typeface="Alice"/>
                <a:ea typeface="Alice"/>
                <a:cs typeface="Alice"/>
                <a:sym typeface="Alice"/>
              </a:rPr>
              <a:t>WE’RE GOOD WITH NUMBERS, BUT WE’RE BETTER WITH PEOPLE </a:t>
            </a:r>
            <a:endParaRPr/>
          </a:p>
        </p:txBody>
      </p:sp>
      <p:sp>
        <p:nvSpPr>
          <p:cNvPr id="90" name="Google Shape;90;p1"/>
          <p:cNvSpPr/>
          <p:nvPr/>
        </p:nvSpPr>
        <p:spPr>
          <a:xfrm>
            <a:off x="496739" y="365855"/>
            <a:ext cx="10215549" cy="2251677"/>
          </a:xfrm>
          <a:custGeom>
            <a:avLst/>
            <a:gdLst/>
            <a:ahLst/>
            <a:cxnLst/>
            <a:rect l="l" t="t" r="r" b="b"/>
            <a:pathLst>
              <a:path w="10215549" h="2251677" extrusionOk="0">
                <a:moveTo>
                  <a:pt x="0" y="0"/>
                </a:moveTo>
                <a:lnTo>
                  <a:pt x="10215548" y="0"/>
                </a:lnTo>
                <a:lnTo>
                  <a:pt x="10215548" y="2251677"/>
                </a:lnTo>
                <a:lnTo>
                  <a:pt x="0" y="225167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txBox="1"/>
          <p:nvPr/>
        </p:nvSpPr>
        <p:spPr>
          <a:xfrm>
            <a:off x="6580803" y="9198965"/>
            <a:ext cx="11130298" cy="44403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3231">
                <a:solidFill>
                  <a:srgbClr val="FFFFFF"/>
                </a:solidFill>
                <a:latin typeface="Arial"/>
                <a:ea typeface="Arial"/>
                <a:cs typeface="Arial"/>
                <a:sym typeface="Arial"/>
              </a:rPr>
              <a:t>RESIDENTIAL    -    COMMERCIAL    -    BUSINESS </a:t>
            </a:r>
            <a:endParaRPr/>
          </a:p>
        </p:txBody>
      </p:sp>
      <p:sp>
        <p:nvSpPr>
          <p:cNvPr id="92" name="Google Shape;92;p1"/>
          <p:cNvSpPr txBox="1"/>
          <p:nvPr/>
        </p:nvSpPr>
        <p:spPr>
          <a:xfrm>
            <a:off x="1684002" y="5200777"/>
            <a:ext cx="14919996" cy="101205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503">
                <a:solidFill>
                  <a:srgbClr val="FFFFFF"/>
                </a:solidFill>
                <a:latin typeface="Arial"/>
                <a:ea typeface="Arial"/>
                <a:cs typeface="Arial"/>
                <a:sym typeface="Arial"/>
              </a:rPr>
              <a:t>BUYING YOUR  FIRST 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grpSp>
        <p:nvGrpSpPr>
          <p:cNvPr id="370" name="Google Shape;370;p10"/>
          <p:cNvGrpSpPr/>
          <p:nvPr/>
        </p:nvGrpSpPr>
        <p:grpSpPr>
          <a:xfrm>
            <a:off x="252710" y="437637"/>
            <a:ext cx="19268718" cy="1470722"/>
            <a:chOff x="0" y="0"/>
            <a:chExt cx="25691624" cy="1960963"/>
          </a:xfrm>
        </p:grpSpPr>
        <p:cxnSp>
          <p:nvCxnSpPr>
            <p:cNvPr id="371" name="Google Shape;371;p10"/>
            <p:cNvCxnSpPr/>
            <p:nvPr/>
          </p:nvCxnSpPr>
          <p:spPr>
            <a:xfrm>
              <a:off x="7504586" y="1442499"/>
              <a:ext cx="15141762" cy="0"/>
            </a:xfrm>
            <a:prstGeom prst="straightConnector1">
              <a:avLst/>
            </a:prstGeom>
            <a:noFill/>
            <a:ln w="25400" cap="flat" cmpd="sng">
              <a:solidFill>
                <a:srgbClr val="2B2C30"/>
              </a:solidFill>
              <a:prstDash val="solid"/>
              <a:round/>
              <a:headEnd type="none" w="sm" len="sm"/>
              <a:tailEnd type="none" w="sm" len="sm"/>
            </a:ln>
          </p:spPr>
        </p:cxnSp>
        <p:sp>
          <p:nvSpPr>
            <p:cNvPr id="372" name="Google Shape;372;p10"/>
            <p:cNvSpPr txBox="1"/>
            <p:nvPr/>
          </p:nvSpPr>
          <p:spPr>
            <a:xfrm>
              <a:off x="7504586" y="273556"/>
              <a:ext cx="18187038" cy="805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a:solidFill>
                    <a:srgbClr val="000000"/>
                  </a:solidFill>
                  <a:latin typeface="Alice"/>
                  <a:ea typeface="Alice"/>
                  <a:cs typeface="Alice"/>
                  <a:sym typeface="Alice"/>
                </a:rPr>
                <a:t>WHAT HAPPENS NEXT?</a:t>
              </a:r>
              <a:endParaRPr/>
            </a:p>
          </p:txBody>
        </p:sp>
        <p:sp>
          <p:nvSpPr>
            <p:cNvPr id="373" name="Google Shape;373;p10"/>
            <p:cNvSpPr/>
            <p:nvPr/>
          </p:nvSpPr>
          <p:spPr>
            <a:xfrm>
              <a:off x="0" y="0"/>
              <a:ext cx="6536544" cy="1960963"/>
            </a:xfrm>
            <a:custGeom>
              <a:avLst/>
              <a:gdLst/>
              <a:ahLst/>
              <a:cxnLst/>
              <a:rect l="l" t="t" r="r" b="b"/>
              <a:pathLst>
                <a:path w="6536544" h="1960963" extrusionOk="0">
                  <a:moveTo>
                    <a:pt x="0" y="0"/>
                  </a:moveTo>
                  <a:lnTo>
                    <a:pt x="6536544" y="0"/>
                  </a:lnTo>
                  <a:lnTo>
                    <a:pt x="6536544" y="1960963"/>
                  </a:lnTo>
                  <a:lnTo>
                    <a:pt x="0" y="196096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4" name="Google Shape;374;p10"/>
          <p:cNvGrpSpPr/>
          <p:nvPr/>
        </p:nvGrpSpPr>
        <p:grpSpPr>
          <a:xfrm>
            <a:off x="9338853" y="9588434"/>
            <a:ext cx="8949147" cy="698566"/>
            <a:chOff x="0" y="-241101"/>
            <a:chExt cx="11932196" cy="931421"/>
          </a:xfrm>
        </p:grpSpPr>
        <p:grpSp>
          <p:nvGrpSpPr>
            <p:cNvPr id="375" name="Google Shape;375;p10"/>
            <p:cNvGrpSpPr/>
            <p:nvPr/>
          </p:nvGrpSpPr>
          <p:grpSpPr>
            <a:xfrm>
              <a:off x="0" y="-241101"/>
              <a:ext cx="11932196" cy="931421"/>
              <a:chOff x="0" y="-47625"/>
              <a:chExt cx="2356977" cy="183985"/>
            </a:xfrm>
          </p:grpSpPr>
          <p:sp>
            <p:nvSpPr>
              <p:cNvPr id="376" name="Google Shape;376;p10"/>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0"/>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378" name="Google Shape;378;p10"/>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grpSp>
        <p:nvGrpSpPr>
          <p:cNvPr id="379" name="Google Shape;379;p10"/>
          <p:cNvGrpSpPr/>
          <p:nvPr/>
        </p:nvGrpSpPr>
        <p:grpSpPr>
          <a:xfrm>
            <a:off x="1255363" y="3234966"/>
            <a:ext cx="5086767" cy="6353467"/>
            <a:chOff x="0" y="-47625"/>
            <a:chExt cx="1348755" cy="1970768"/>
          </a:xfrm>
        </p:grpSpPr>
        <p:sp>
          <p:nvSpPr>
            <p:cNvPr id="380" name="Google Shape;380;p10"/>
            <p:cNvSpPr/>
            <p:nvPr/>
          </p:nvSpPr>
          <p:spPr>
            <a:xfrm>
              <a:off x="0" y="0"/>
              <a:ext cx="1348755" cy="1923143"/>
            </a:xfrm>
            <a:custGeom>
              <a:avLst/>
              <a:gdLst/>
              <a:ahLst/>
              <a:cxnLst/>
              <a:rect l="l" t="t" r="r" b="b"/>
              <a:pathLst>
                <a:path w="1348755" h="1923143" extrusionOk="0">
                  <a:moveTo>
                    <a:pt x="56719" y="0"/>
                  </a:moveTo>
                  <a:lnTo>
                    <a:pt x="1292036" y="0"/>
                  </a:lnTo>
                  <a:cubicBezTo>
                    <a:pt x="1307079" y="0"/>
                    <a:pt x="1321505" y="5976"/>
                    <a:pt x="1332142" y="16613"/>
                  </a:cubicBezTo>
                  <a:cubicBezTo>
                    <a:pt x="1342779" y="27250"/>
                    <a:pt x="1348755" y="41676"/>
                    <a:pt x="1348755" y="56719"/>
                  </a:cubicBezTo>
                  <a:lnTo>
                    <a:pt x="1348755" y="1866424"/>
                  </a:lnTo>
                  <a:cubicBezTo>
                    <a:pt x="1348755" y="1881467"/>
                    <a:pt x="1342779" y="1895894"/>
                    <a:pt x="1332142" y="1906531"/>
                  </a:cubicBezTo>
                  <a:cubicBezTo>
                    <a:pt x="1321505" y="1917167"/>
                    <a:pt x="1307079" y="1923143"/>
                    <a:pt x="1292036" y="1923143"/>
                  </a:cubicBezTo>
                  <a:lnTo>
                    <a:pt x="56719" y="1923143"/>
                  </a:lnTo>
                  <a:cubicBezTo>
                    <a:pt x="25394" y="1923143"/>
                    <a:pt x="0" y="1897749"/>
                    <a:pt x="0" y="1866424"/>
                  </a:cubicBezTo>
                  <a:lnTo>
                    <a:pt x="0" y="56719"/>
                  </a:lnTo>
                  <a:cubicBezTo>
                    <a:pt x="0" y="41676"/>
                    <a:pt x="5976" y="27250"/>
                    <a:pt x="16613" y="16613"/>
                  </a:cubicBezTo>
                  <a:cubicBezTo>
                    <a:pt x="27250" y="5976"/>
                    <a:pt x="41676" y="0"/>
                    <a:pt x="56719" y="0"/>
                  </a:cubicBezTo>
                  <a:close/>
                </a:path>
              </a:pathLst>
            </a:custGeom>
            <a:solidFill>
              <a:srgbClr val="000000">
                <a:alpha val="0"/>
              </a:srgbClr>
            </a:solidFill>
            <a:ln w="47625" cap="rnd" cmpd="sng">
              <a:solidFill>
                <a:srgbClr val="00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0"/>
            <p:cNvSpPr txBox="1"/>
            <p:nvPr/>
          </p:nvSpPr>
          <p:spPr>
            <a:xfrm>
              <a:off x="0" y="-47625"/>
              <a:ext cx="1348755" cy="1970768"/>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2" name="Google Shape;382;p10"/>
          <p:cNvGrpSpPr/>
          <p:nvPr/>
        </p:nvGrpSpPr>
        <p:grpSpPr>
          <a:xfrm>
            <a:off x="12835180" y="3237012"/>
            <a:ext cx="5086767" cy="6351419"/>
            <a:chOff x="0" y="-47625"/>
            <a:chExt cx="1348755" cy="1970768"/>
          </a:xfrm>
        </p:grpSpPr>
        <p:sp>
          <p:nvSpPr>
            <p:cNvPr id="383" name="Google Shape;383;p10"/>
            <p:cNvSpPr/>
            <p:nvPr/>
          </p:nvSpPr>
          <p:spPr>
            <a:xfrm>
              <a:off x="0" y="0"/>
              <a:ext cx="1348755" cy="1923143"/>
            </a:xfrm>
            <a:custGeom>
              <a:avLst/>
              <a:gdLst/>
              <a:ahLst/>
              <a:cxnLst/>
              <a:rect l="l" t="t" r="r" b="b"/>
              <a:pathLst>
                <a:path w="1348755" h="1923143" extrusionOk="0">
                  <a:moveTo>
                    <a:pt x="56719" y="0"/>
                  </a:moveTo>
                  <a:lnTo>
                    <a:pt x="1292036" y="0"/>
                  </a:lnTo>
                  <a:cubicBezTo>
                    <a:pt x="1307079" y="0"/>
                    <a:pt x="1321505" y="5976"/>
                    <a:pt x="1332142" y="16613"/>
                  </a:cubicBezTo>
                  <a:cubicBezTo>
                    <a:pt x="1342779" y="27250"/>
                    <a:pt x="1348755" y="41676"/>
                    <a:pt x="1348755" y="56719"/>
                  </a:cubicBezTo>
                  <a:lnTo>
                    <a:pt x="1348755" y="1866424"/>
                  </a:lnTo>
                  <a:cubicBezTo>
                    <a:pt x="1348755" y="1881467"/>
                    <a:pt x="1342779" y="1895894"/>
                    <a:pt x="1332142" y="1906531"/>
                  </a:cubicBezTo>
                  <a:cubicBezTo>
                    <a:pt x="1321505" y="1917167"/>
                    <a:pt x="1307079" y="1923143"/>
                    <a:pt x="1292036" y="1923143"/>
                  </a:cubicBezTo>
                  <a:lnTo>
                    <a:pt x="56719" y="1923143"/>
                  </a:lnTo>
                  <a:cubicBezTo>
                    <a:pt x="25394" y="1923143"/>
                    <a:pt x="0" y="1897749"/>
                    <a:pt x="0" y="1866424"/>
                  </a:cubicBezTo>
                  <a:lnTo>
                    <a:pt x="0" y="56719"/>
                  </a:lnTo>
                  <a:cubicBezTo>
                    <a:pt x="0" y="41676"/>
                    <a:pt x="5976" y="27250"/>
                    <a:pt x="16613" y="16613"/>
                  </a:cubicBezTo>
                  <a:cubicBezTo>
                    <a:pt x="27250" y="5976"/>
                    <a:pt x="41676" y="0"/>
                    <a:pt x="56719" y="0"/>
                  </a:cubicBezTo>
                  <a:close/>
                </a:path>
              </a:pathLst>
            </a:custGeom>
            <a:solidFill>
              <a:srgbClr val="000000">
                <a:alpha val="0"/>
              </a:srgbClr>
            </a:solidFill>
            <a:ln w="47625" cap="rnd" cmpd="sng">
              <a:solidFill>
                <a:srgbClr val="00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0"/>
            <p:cNvSpPr txBox="1"/>
            <p:nvPr/>
          </p:nvSpPr>
          <p:spPr>
            <a:xfrm>
              <a:off x="0" y="-47625"/>
              <a:ext cx="1348755" cy="1970768"/>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385" name="Google Shape;385;p10"/>
          <p:cNvSpPr txBox="1"/>
          <p:nvPr/>
        </p:nvSpPr>
        <p:spPr>
          <a:xfrm>
            <a:off x="1676250" y="3507790"/>
            <a:ext cx="4505187" cy="6617004"/>
          </a:xfrm>
          <a:prstGeom prst="rect">
            <a:avLst/>
          </a:prstGeom>
          <a:noFill/>
          <a:ln>
            <a:noFill/>
          </a:ln>
        </p:spPr>
        <p:txBody>
          <a:bodyPr spcFirstLastPara="1" wrap="square" lIns="0" tIns="0" rIns="0" bIns="0" anchor="t" anchorCtr="0">
            <a:spAutoFit/>
          </a:bodyPr>
          <a:lstStyle/>
          <a:p>
            <a:pPr marL="0" marR="0" lvl="0" indent="0" algn="ctr" rtl="0">
              <a:lnSpc>
                <a:spcPct val="111625"/>
              </a:lnSpc>
              <a:spcBef>
                <a:spcPts val="0"/>
              </a:spcBef>
              <a:spcAft>
                <a:spcPts val="0"/>
              </a:spcAft>
              <a:buNone/>
            </a:pPr>
            <a:r>
              <a:rPr lang="en-US" sz="2400" b="1" dirty="0">
                <a:solidFill>
                  <a:srgbClr val="000000"/>
                </a:solidFill>
                <a:latin typeface="Arial"/>
                <a:ea typeface="Arial"/>
                <a:cs typeface="Arial"/>
                <a:sym typeface="Arial"/>
              </a:rPr>
              <a:t>Key words and concepts</a:t>
            </a:r>
          </a:p>
          <a:p>
            <a:pPr marL="0" marR="0" lvl="0" indent="0" algn="ctr" rtl="0">
              <a:lnSpc>
                <a:spcPct val="111625"/>
              </a:lnSpc>
              <a:spcBef>
                <a:spcPts val="0"/>
              </a:spcBef>
              <a:spcAft>
                <a:spcPts val="0"/>
              </a:spcAft>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What is a deposit? How much do I need? Is 5% or 2.2% enough?</a:t>
            </a: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What is Lender’s Mortgage Insurance (LMI) and should I pay it?</a:t>
            </a: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What is a guarantee? Family pledge?</a:t>
            </a: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What are genuine savings?</a:t>
            </a: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0" marR="0" lvl="0" indent="0" algn="ctr" rtl="0">
              <a:lnSpc>
                <a:spcPct val="133950"/>
              </a:lnSpc>
              <a:spcBef>
                <a:spcPts val="0"/>
              </a:spcBef>
              <a:spcAft>
                <a:spcPts val="0"/>
              </a:spcAft>
              <a:buNone/>
            </a:pPr>
            <a:r>
              <a:rPr lang="en-US" sz="2000" dirty="0">
                <a:solidFill>
                  <a:srgbClr val="000000"/>
                </a:solidFill>
                <a:latin typeface="Arial"/>
                <a:ea typeface="Arial"/>
                <a:cs typeface="Arial"/>
                <a:sym typeface="Arial"/>
              </a:rPr>
              <a:t> </a:t>
            </a:r>
            <a:endParaRPr dirty="0"/>
          </a:p>
        </p:txBody>
      </p:sp>
      <p:sp>
        <p:nvSpPr>
          <p:cNvPr id="386" name="Google Shape;386;p10"/>
          <p:cNvSpPr txBox="1"/>
          <p:nvPr/>
        </p:nvSpPr>
        <p:spPr>
          <a:xfrm>
            <a:off x="13125969" y="3512116"/>
            <a:ext cx="4505187" cy="5376087"/>
          </a:xfrm>
          <a:prstGeom prst="rect">
            <a:avLst/>
          </a:prstGeom>
          <a:noFill/>
          <a:ln>
            <a:noFill/>
          </a:ln>
        </p:spPr>
        <p:txBody>
          <a:bodyPr spcFirstLastPara="1" wrap="square" lIns="0" tIns="0" rIns="0" bIns="0" anchor="t" anchorCtr="0">
            <a:spAutoFit/>
          </a:bodyPr>
          <a:lstStyle/>
          <a:p>
            <a:pPr marL="0" marR="0" lvl="0" indent="0" algn="ctr" rtl="0">
              <a:lnSpc>
                <a:spcPct val="111625"/>
              </a:lnSpc>
              <a:spcBef>
                <a:spcPts val="0"/>
              </a:spcBef>
              <a:spcAft>
                <a:spcPts val="0"/>
              </a:spcAft>
              <a:buNone/>
            </a:pPr>
            <a:r>
              <a:rPr lang="en-US" sz="2400" b="1" dirty="0">
                <a:solidFill>
                  <a:srgbClr val="000000"/>
                </a:solidFill>
                <a:latin typeface="Arial"/>
                <a:ea typeface="Arial"/>
                <a:cs typeface="Arial"/>
                <a:sym typeface="Arial"/>
              </a:rPr>
              <a:t>The four steps to buying your first home (brochure)</a:t>
            </a:r>
            <a:endParaRPr dirty="0"/>
          </a:p>
          <a:p>
            <a:pPr marL="0" marR="0" lvl="0" indent="0" algn="ctr" rtl="0">
              <a:lnSpc>
                <a:spcPct val="111625"/>
              </a:lnSpc>
              <a:spcBef>
                <a:spcPts val="0"/>
              </a:spcBef>
              <a:spcAft>
                <a:spcPts val="0"/>
              </a:spcAft>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Nail your deposit and budget</a:t>
            </a: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Navigate the loan process</a:t>
            </a: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Understand industry jargon and concepts</a:t>
            </a: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Find your dream home</a:t>
            </a:r>
            <a:endParaRPr dirty="0"/>
          </a:p>
          <a:p>
            <a:pPr marL="0" marR="0" lvl="0" indent="0" algn="ctr" rtl="0">
              <a:lnSpc>
                <a:spcPct val="133950"/>
              </a:lnSpc>
              <a:spcBef>
                <a:spcPts val="0"/>
              </a:spcBef>
              <a:spcAft>
                <a:spcPts val="0"/>
              </a:spcAft>
              <a:buNone/>
            </a:pPr>
            <a:r>
              <a:rPr lang="en-US" sz="2000" dirty="0">
                <a:solidFill>
                  <a:srgbClr val="000000"/>
                </a:solidFill>
                <a:latin typeface="Arial"/>
                <a:ea typeface="Arial"/>
                <a:cs typeface="Arial"/>
                <a:sym typeface="Arial"/>
              </a:rPr>
              <a:t> </a:t>
            </a:r>
            <a:endParaRPr dirty="0"/>
          </a:p>
        </p:txBody>
      </p:sp>
      <p:pic>
        <p:nvPicPr>
          <p:cNvPr id="2" name="Picture 1">
            <a:extLst>
              <a:ext uri="{FF2B5EF4-FFF2-40B4-BE49-F238E27FC236}">
                <a16:creationId xmlns:a16="http://schemas.microsoft.com/office/drawing/2014/main" id="{DEF0FBB2-0B32-5895-8F62-769B30672500}"/>
              </a:ext>
            </a:extLst>
          </p:cNvPr>
          <p:cNvPicPr>
            <a:picLocks noChangeAspect="1"/>
          </p:cNvPicPr>
          <p:nvPr/>
        </p:nvPicPr>
        <p:blipFill>
          <a:blip r:embed="rId4"/>
          <a:stretch>
            <a:fillRect/>
          </a:stretch>
        </p:blipFill>
        <p:spPr>
          <a:xfrm>
            <a:off x="7022016" y="3234967"/>
            <a:ext cx="5133277" cy="6353466"/>
          </a:xfrm>
          <a:prstGeom prst="rect">
            <a:avLst/>
          </a:prstGeom>
        </p:spPr>
      </p:pic>
      <p:sp>
        <p:nvSpPr>
          <p:cNvPr id="3" name="Google Shape;385;p10">
            <a:extLst>
              <a:ext uri="{FF2B5EF4-FFF2-40B4-BE49-F238E27FC236}">
                <a16:creationId xmlns:a16="http://schemas.microsoft.com/office/drawing/2014/main" id="{B3C34638-068A-2302-CAB6-DBD1E1F25B45}"/>
              </a:ext>
            </a:extLst>
          </p:cNvPr>
          <p:cNvSpPr txBox="1"/>
          <p:nvPr/>
        </p:nvSpPr>
        <p:spPr>
          <a:xfrm>
            <a:off x="7336060" y="3507790"/>
            <a:ext cx="4505187" cy="6858288"/>
          </a:xfrm>
          <a:prstGeom prst="rect">
            <a:avLst/>
          </a:prstGeom>
          <a:noFill/>
          <a:ln>
            <a:noFill/>
          </a:ln>
        </p:spPr>
        <p:txBody>
          <a:bodyPr spcFirstLastPara="1" wrap="square" lIns="0" tIns="0" rIns="0" bIns="0" anchor="t" anchorCtr="0">
            <a:spAutoFit/>
          </a:bodyPr>
          <a:lstStyle/>
          <a:p>
            <a:pPr marL="0" marR="0" lvl="0" indent="0" algn="ctr" rtl="0">
              <a:lnSpc>
                <a:spcPct val="111625"/>
              </a:lnSpc>
              <a:spcBef>
                <a:spcPts val="0"/>
              </a:spcBef>
              <a:spcAft>
                <a:spcPts val="0"/>
              </a:spcAft>
              <a:buNone/>
            </a:pPr>
            <a:r>
              <a:rPr lang="en-US" sz="2400" b="1" dirty="0">
                <a:solidFill>
                  <a:srgbClr val="000000"/>
                </a:solidFill>
                <a:latin typeface="Arial"/>
                <a:ea typeface="Arial"/>
                <a:cs typeface="Arial"/>
                <a:sym typeface="Arial"/>
              </a:rPr>
              <a:t>Things you should know</a:t>
            </a:r>
            <a:endParaRPr dirty="0"/>
          </a:p>
          <a:p>
            <a:pPr marL="0" marR="0" lvl="0" indent="0" algn="ctr" rtl="0">
              <a:lnSpc>
                <a:spcPct val="111625"/>
              </a:lnSpc>
              <a:spcBef>
                <a:spcPts val="0"/>
              </a:spcBef>
              <a:spcAft>
                <a:spcPts val="0"/>
              </a:spcAft>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How will lower interest rates impact my borrowing power?</a:t>
            </a: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What will banks look for in loan applicants?</a:t>
            </a: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solidFill>
                  <a:srgbClr val="000000"/>
                </a:solidFill>
                <a:latin typeface="Arial"/>
                <a:ea typeface="Arial"/>
                <a:cs typeface="Arial"/>
                <a:sym typeface="Arial"/>
              </a:rPr>
              <a:t>Is there a change to the stamp duty exemption?</a:t>
            </a:r>
          </a:p>
          <a:p>
            <a:pPr marL="342900" marR="0" lvl="0" indent="-342900" algn="l" rtl="0">
              <a:lnSpc>
                <a:spcPct val="111625"/>
              </a:lnSpc>
              <a:spcBef>
                <a:spcPts val="0"/>
              </a:spcBef>
              <a:spcAft>
                <a:spcPts val="0"/>
              </a:spcAft>
              <a:buClr>
                <a:srgbClr val="000000"/>
              </a:buClr>
              <a:buSzPts val="2400"/>
              <a:buFont typeface="Arial"/>
              <a:buChar char="•"/>
            </a:pPr>
            <a:endParaRPr lang="en-US" sz="2400" b="1" dirty="0">
              <a:solidFill>
                <a:srgbClr val="000000"/>
              </a:solidFill>
              <a:latin typeface="Arial"/>
              <a:ea typeface="Arial"/>
              <a:cs typeface="Arial"/>
              <a:sym typeface="Arial"/>
            </a:endParaRPr>
          </a:p>
          <a:p>
            <a:pPr marL="342900" marR="0" lvl="0" indent="-342900" algn="l" rtl="0">
              <a:lnSpc>
                <a:spcPct val="111625"/>
              </a:lnSpc>
              <a:spcBef>
                <a:spcPts val="0"/>
              </a:spcBef>
              <a:spcAft>
                <a:spcPts val="0"/>
              </a:spcAft>
              <a:buClr>
                <a:srgbClr val="000000"/>
              </a:buClr>
              <a:buSzPts val="2400"/>
              <a:buFont typeface="Arial"/>
              <a:buChar char="•"/>
            </a:pPr>
            <a:r>
              <a:rPr lang="en-US" sz="2400" b="1" dirty="0"/>
              <a:t>Why should you use a broker?</a:t>
            </a:r>
            <a:endParaRPr dirty="0"/>
          </a:p>
          <a:p>
            <a:pPr marR="0" lvl="0" algn="l" rtl="0">
              <a:lnSpc>
                <a:spcPct val="111625"/>
              </a:lnSpc>
              <a:spcBef>
                <a:spcPts val="0"/>
              </a:spcBef>
              <a:spcAft>
                <a:spcPts val="0"/>
              </a:spcAft>
              <a:buClr>
                <a:srgbClr val="000000"/>
              </a:buClr>
              <a:buSzPts val="2400"/>
            </a:pPr>
            <a:endParaRPr dirty="0"/>
          </a:p>
          <a:p>
            <a:pPr marL="342900" marR="0" lvl="0" indent="-190500" algn="l" rtl="0">
              <a:lnSpc>
                <a:spcPct val="111625"/>
              </a:lnSpc>
              <a:spcBef>
                <a:spcPts val="0"/>
              </a:spcBef>
              <a:spcAft>
                <a:spcPts val="0"/>
              </a:spcAft>
              <a:buClr>
                <a:schemeClr val="dk1"/>
              </a:buClr>
              <a:buSzPts val="2400"/>
              <a:buFont typeface="Arial"/>
              <a:buNone/>
            </a:pPr>
            <a:endParaRPr sz="2400" b="1" dirty="0">
              <a:solidFill>
                <a:srgbClr val="000000"/>
              </a:solidFill>
              <a:latin typeface="Arial"/>
              <a:ea typeface="Arial"/>
              <a:cs typeface="Arial"/>
              <a:sym typeface="Arial"/>
            </a:endParaRPr>
          </a:p>
          <a:p>
            <a:pPr marL="0" marR="0" lvl="0" indent="0" algn="ctr" rtl="0">
              <a:lnSpc>
                <a:spcPct val="133950"/>
              </a:lnSpc>
              <a:spcBef>
                <a:spcPts val="0"/>
              </a:spcBef>
              <a:spcAft>
                <a:spcPts val="0"/>
              </a:spcAft>
              <a:buNone/>
            </a:pPr>
            <a:r>
              <a:rPr lang="en-US" sz="2000" dirty="0">
                <a:solidFill>
                  <a:srgbClr val="000000"/>
                </a:solidFill>
                <a:latin typeface="Arial"/>
                <a:ea typeface="Arial"/>
                <a:cs typeface="Arial"/>
                <a:sym typeface="Arial"/>
              </a:rPr>
              <a:t> </a:t>
            </a:r>
            <a:endParaRPr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pSp>
        <p:nvGrpSpPr>
          <p:cNvPr id="391" name="Google Shape;391;p11"/>
          <p:cNvGrpSpPr/>
          <p:nvPr/>
        </p:nvGrpSpPr>
        <p:grpSpPr>
          <a:xfrm>
            <a:off x="1028700" y="2508860"/>
            <a:ext cx="16034281" cy="7141133"/>
            <a:chOff x="0" y="-47625"/>
            <a:chExt cx="4223021" cy="1880792"/>
          </a:xfrm>
        </p:grpSpPr>
        <p:sp>
          <p:nvSpPr>
            <p:cNvPr id="392" name="Google Shape;392;p11"/>
            <p:cNvSpPr/>
            <p:nvPr/>
          </p:nvSpPr>
          <p:spPr>
            <a:xfrm>
              <a:off x="0" y="0"/>
              <a:ext cx="4223021" cy="1833167"/>
            </a:xfrm>
            <a:custGeom>
              <a:avLst/>
              <a:gdLst/>
              <a:ahLst/>
              <a:cxnLst/>
              <a:rect l="l" t="t" r="r" b="b"/>
              <a:pathLst>
                <a:path w="4223021" h="1833167" extrusionOk="0">
                  <a:moveTo>
                    <a:pt x="13519" y="0"/>
                  </a:moveTo>
                  <a:lnTo>
                    <a:pt x="4209501" y="0"/>
                  </a:lnTo>
                  <a:cubicBezTo>
                    <a:pt x="4213087" y="0"/>
                    <a:pt x="4216526" y="1424"/>
                    <a:pt x="4219061" y="3960"/>
                  </a:cubicBezTo>
                  <a:cubicBezTo>
                    <a:pt x="4221596" y="6495"/>
                    <a:pt x="4223021" y="9934"/>
                    <a:pt x="4223021" y="13519"/>
                  </a:cubicBezTo>
                  <a:lnTo>
                    <a:pt x="4223021" y="1819648"/>
                  </a:lnTo>
                  <a:cubicBezTo>
                    <a:pt x="4223021" y="1827114"/>
                    <a:pt x="4216968" y="1833167"/>
                    <a:pt x="4209501" y="1833167"/>
                  </a:cubicBezTo>
                  <a:lnTo>
                    <a:pt x="13519" y="1833167"/>
                  </a:lnTo>
                  <a:cubicBezTo>
                    <a:pt x="9934" y="1833167"/>
                    <a:pt x="6495" y="1831743"/>
                    <a:pt x="3960" y="1829208"/>
                  </a:cubicBezTo>
                  <a:cubicBezTo>
                    <a:pt x="1424" y="1826672"/>
                    <a:pt x="0" y="1823233"/>
                    <a:pt x="0" y="1819648"/>
                  </a:cubicBezTo>
                  <a:lnTo>
                    <a:pt x="0" y="13519"/>
                  </a:lnTo>
                  <a:cubicBezTo>
                    <a:pt x="0" y="6053"/>
                    <a:pt x="6053" y="0"/>
                    <a:pt x="13519" y="0"/>
                  </a:cubicBezTo>
                  <a:close/>
                </a:path>
              </a:pathLst>
            </a:custGeom>
            <a:solidFill>
              <a:srgbClr val="000000">
                <a:alpha val="0"/>
              </a:srgbClr>
            </a:solidFill>
            <a:ln w="47625" cap="rnd" cmpd="sng">
              <a:solidFill>
                <a:srgbClr val="86A877"/>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1"/>
            <p:cNvSpPr txBox="1"/>
            <p:nvPr/>
          </p:nvSpPr>
          <p:spPr>
            <a:xfrm>
              <a:off x="0" y="-47625"/>
              <a:ext cx="4223021" cy="1880792"/>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94" name="Google Shape;394;p11"/>
          <p:cNvGrpSpPr/>
          <p:nvPr/>
        </p:nvGrpSpPr>
        <p:grpSpPr>
          <a:xfrm>
            <a:off x="1838847" y="1936864"/>
            <a:ext cx="8576458" cy="1377719"/>
            <a:chOff x="0" y="-47625"/>
            <a:chExt cx="3192922" cy="512910"/>
          </a:xfrm>
        </p:grpSpPr>
        <p:sp>
          <p:nvSpPr>
            <p:cNvPr id="395" name="Google Shape;395;p11"/>
            <p:cNvSpPr/>
            <p:nvPr/>
          </p:nvSpPr>
          <p:spPr>
            <a:xfrm>
              <a:off x="0" y="0"/>
              <a:ext cx="3192922" cy="465285"/>
            </a:xfrm>
            <a:custGeom>
              <a:avLst/>
              <a:gdLst/>
              <a:ahLst/>
              <a:cxnLst/>
              <a:rect l="l" t="t" r="r" b="b"/>
              <a:pathLst>
                <a:path w="3192922" h="465285" extrusionOk="0">
                  <a:moveTo>
                    <a:pt x="2989722" y="0"/>
                  </a:moveTo>
                  <a:cubicBezTo>
                    <a:pt x="3101947" y="0"/>
                    <a:pt x="3192922" y="104158"/>
                    <a:pt x="3192922" y="232642"/>
                  </a:cubicBezTo>
                  <a:cubicBezTo>
                    <a:pt x="3192922" y="361127"/>
                    <a:pt x="3101947" y="465285"/>
                    <a:pt x="2989722" y="465285"/>
                  </a:cubicBezTo>
                  <a:lnTo>
                    <a:pt x="203200" y="465285"/>
                  </a:lnTo>
                  <a:cubicBezTo>
                    <a:pt x="90976" y="465285"/>
                    <a:pt x="0" y="361127"/>
                    <a:pt x="0" y="232642"/>
                  </a:cubicBezTo>
                  <a:cubicBezTo>
                    <a:pt x="0" y="104158"/>
                    <a:pt x="90976" y="0"/>
                    <a:pt x="203200" y="0"/>
                  </a:cubicBezTo>
                  <a:close/>
                </a:path>
              </a:pathLst>
            </a:custGeom>
            <a:solidFill>
              <a:srgbClr val="86A8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1"/>
            <p:cNvSpPr txBox="1"/>
            <p:nvPr/>
          </p:nvSpPr>
          <p:spPr>
            <a:xfrm>
              <a:off x="0" y="-47625"/>
              <a:ext cx="3192922" cy="512910"/>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397" name="Google Shape;397;p11"/>
          <p:cNvSpPr txBox="1"/>
          <p:nvPr/>
        </p:nvSpPr>
        <p:spPr>
          <a:xfrm>
            <a:off x="10894029" y="805835"/>
            <a:ext cx="16230600" cy="648601"/>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714" b="1">
                <a:solidFill>
                  <a:srgbClr val="000000"/>
                </a:solidFill>
                <a:latin typeface="Alice"/>
                <a:ea typeface="Alice"/>
                <a:cs typeface="Alice"/>
                <a:sym typeface="Alice"/>
              </a:rPr>
              <a:t>SCENARIO</a:t>
            </a:r>
            <a:endParaRPr/>
          </a:p>
        </p:txBody>
      </p:sp>
      <p:sp>
        <p:nvSpPr>
          <p:cNvPr id="398" name="Google Shape;398;p11"/>
          <p:cNvSpPr/>
          <p:nvPr/>
        </p:nvSpPr>
        <p:spPr>
          <a:xfrm>
            <a:off x="252710" y="437637"/>
            <a:ext cx="4902408" cy="1470722"/>
          </a:xfrm>
          <a:custGeom>
            <a:avLst/>
            <a:gdLst/>
            <a:ahLst/>
            <a:cxnLst/>
            <a:rect l="l" t="t" r="r" b="b"/>
            <a:pathLst>
              <a:path w="4902408" h="1470722" extrusionOk="0">
                <a:moveTo>
                  <a:pt x="0" y="0"/>
                </a:moveTo>
                <a:lnTo>
                  <a:pt x="4902408" y="0"/>
                </a:lnTo>
                <a:lnTo>
                  <a:pt x="4902408" y="1470722"/>
                </a:lnTo>
                <a:lnTo>
                  <a:pt x="0" y="14707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99" name="Google Shape;399;p11"/>
          <p:cNvCxnSpPr/>
          <p:nvPr/>
        </p:nvCxnSpPr>
        <p:spPr>
          <a:xfrm>
            <a:off x="14325600" y="1104900"/>
            <a:ext cx="3962400" cy="0"/>
          </a:xfrm>
          <a:prstGeom prst="straightConnector1">
            <a:avLst/>
          </a:prstGeom>
          <a:noFill/>
          <a:ln w="19050" cap="flat" cmpd="sng">
            <a:solidFill>
              <a:srgbClr val="000000"/>
            </a:solidFill>
            <a:prstDash val="solid"/>
            <a:round/>
            <a:headEnd type="none" w="sm" len="sm"/>
            <a:tailEnd type="none" w="sm" len="sm"/>
          </a:ln>
        </p:spPr>
      </p:cxnSp>
      <p:sp>
        <p:nvSpPr>
          <p:cNvPr id="400" name="Google Shape;400;p11"/>
          <p:cNvSpPr txBox="1"/>
          <p:nvPr/>
        </p:nvSpPr>
        <p:spPr>
          <a:xfrm>
            <a:off x="1656425" y="3758654"/>
            <a:ext cx="14778830" cy="480131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600" b="0" i="0">
                <a:solidFill>
                  <a:srgbClr val="222222"/>
                </a:solidFill>
                <a:latin typeface="Arial"/>
                <a:ea typeface="Arial"/>
                <a:cs typeface="Arial"/>
                <a:sym typeface="Arial"/>
              </a:rPr>
              <a:t>I met with a couple who were First Home Buyers after they made an inquiry on how much they could borrow. Male applicant is a Teacher and Female applicant is a Nurse with a combined income of $150,000 p/a. </a:t>
            </a:r>
            <a:br>
              <a:rPr lang="en-US" sz="2600" b="0" i="0">
                <a:solidFill>
                  <a:srgbClr val="222222"/>
                </a:solidFill>
                <a:latin typeface="Arial"/>
                <a:ea typeface="Arial"/>
                <a:cs typeface="Arial"/>
                <a:sym typeface="Arial"/>
              </a:rPr>
            </a:br>
            <a:endParaRPr sz="2600" b="0" i="0">
              <a:solidFill>
                <a:srgbClr val="222222"/>
              </a:solidFill>
              <a:latin typeface="Arial"/>
              <a:ea typeface="Arial"/>
              <a:cs typeface="Arial"/>
              <a:sym typeface="Arial"/>
            </a:endParaRPr>
          </a:p>
          <a:p>
            <a:pPr marL="0" marR="0" lvl="0" indent="0" algn="l" rtl="0">
              <a:spcBef>
                <a:spcPts val="0"/>
              </a:spcBef>
              <a:spcAft>
                <a:spcPts val="0"/>
              </a:spcAft>
              <a:buNone/>
            </a:pPr>
            <a:r>
              <a:rPr lang="en-US" sz="2600" b="0" i="0">
                <a:solidFill>
                  <a:srgbClr val="222222"/>
                </a:solidFill>
                <a:latin typeface="Arial"/>
                <a:ea typeface="Arial"/>
                <a:cs typeface="Arial"/>
                <a:sym typeface="Arial"/>
              </a:rPr>
              <a:t>They had a combined savings of approximately $40,000. They didn't have enough savings to cover 20% deposit and were struggling to save as their rent had also increased. </a:t>
            </a:r>
            <a:br>
              <a:rPr lang="en-US" sz="2600" b="0" i="0">
                <a:solidFill>
                  <a:srgbClr val="222222"/>
                </a:solidFill>
                <a:latin typeface="Arial"/>
                <a:ea typeface="Arial"/>
                <a:cs typeface="Arial"/>
                <a:sym typeface="Arial"/>
              </a:rPr>
            </a:br>
            <a:endParaRPr sz="2600" b="0" i="0">
              <a:solidFill>
                <a:srgbClr val="222222"/>
              </a:solidFill>
              <a:latin typeface="Arial"/>
              <a:ea typeface="Arial"/>
              <a:cs typeface="Arial"/>
              <a:sym typeface="Arial"/>
            </a:endParaRPr>
          </a:p>
          <a:p>
            <a:pPr marL="0" marR="0" lvl="0" indent="0" algn="l" rtl="0">
              <a:spcBef>
                <a:spcPts val="0"/>
              </a:spcBef>
              <a:spcAft>
                <a:spcPts val="0"/>
              </a:spcAft>
              <a:buNone/>
            </a:pPr>
            <a:r>
              <a:rPr lang="en-US" sz="2600" b="0" i="0">
                <a:solidFill>
                  <a:srgbClr val="222222"/>
                </a:solidFill>
                <a:latin typeface="Arial"/>
                <a:ea typeface="Arial"/>
                <a:cs typeface="Arial"/>
                <a:sym typeface="Arial"/>
              </a:rPr>
              <a:t>The First Home Guarantee was discussed and the clients fit the criteria. The clients were able to use the First Home Buyers Guarantee and were able to make the application with the contract of sale on the home they wanted to purchase. The FHG saved them approximately $30,000 on Lenders mortgage insurance and if it wasn't available they would still be renting. The process was simple and pain free for the clients and they were wrapped they could buy their first home. </a:t>
            </a:r>
            <a:endParaRPr/>
          </a:p>
        </p:txBody>
      </p:sp>
      <p:grpSp>
        <p:nvGrpSpPr>
          <p:cNvPr id="401" name="Google Shape;401;p11"/>
          <p:cNvGrpSpPr/>
          <p:nvPr/>
        </p:nvGrpSpPr>
        <p:grpSpPr>
          <a:xfrm>
            <a:off x="9338853" y="9588434"/>
            <a:ext cx="8949147" cy="698566"/>
            <a:chOff x="0" y="-241101"/>
            <a:chExt cx="11932196" cy="931421"/>
          </a:xfrm>
        </p:grpSpPr>
        <p:grpSp>
          <p:nvGrpSpPr>
            <p:cNvPr id="402" name="Google Shape;402;p11"/>
            <p:cNvGrpSpPr/>
            <p:nvPr/>
          </p:nvGrpSpPr>
          <p:grpSpPr>
            <a:xfrm>
              <a:off x="0" y="-241101"/>
              <a:ext cx="11932196" cy="931421"/>
              <a:chOff x="0" y="-47625"/>
              <a:chExt cx="2356977" cy="183985"/>
            </a:xfrm>
          </p:grpSpPr>
          <p:sp>
            <p:nvSpPr>
              <p:cNvPr id="403" name="Google Shape;403;p11"/>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1"/>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405" name="Google Shape;405;p11"/>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cxnSp>
        <p:nvCxnSpPr>
          <p:cNvPr id="410" name="Google Shape;410;p12"/>
          <p:cNvCxnSpPr/>
          <p:nvPr/>
        </p:nvCxnSpPr>
        <p:spPr>
          <a:xfrm>
            <a:off x="5881150" y="1519511"/>
            <a:ext cx="11356321" cy="0"/>
          </a:xfrm>
          <a:prstGeom prst="straightConnector1">
            <a:avLst/>
          </a:prstGeom>
          <a:noFill/>
          <a:ln w="19050" cap="flat" cmpd="sng">
            <a:solidFill>
              <a:srgbClr val="2B2C30"/>
            </a:solidFill>
            <a:prstDash val="solid"/>
            <a:round/>
            <a:headEnd type="none" w="sm" len="sm"/>
            <a:tailEnd type="none" w="sm" len="sm"/>
          </a:ln>
        </p:spPr>
      </p:cxnSp>
      <p:sp>
        <p:nvSpPr>
          <p:cNvPr id="411" name="Google Shape;411;p12"/>
          <p:cNvSpPr/>
          <p:nvPr/>
        </p:nvSpPr>
        <p:spPr>
          <a:xfrm>
            <a:off x="252710" y="437637"/>
            <a:ext cx="4902408" cy="1470722"/>
          </a:xfrm>
          <a:custGeom>
            <a:avLst/>
            <a:gdLst/>
            <a:ahLst/>
            <a:cxnLst/>
            <a:rect l="l" t="t" r="r" b="b"/>
            <a:pathLst>
              <a:path w="4902408" h="1470722" extrusionOk="0">
                <a:moveTo>
                  <a:pt x="0" y="0"/>
                </a:moveTo>
                <a:lnTo>
                  <a:pt x="4902408" y="0"/>
                </a:lnTo>
                <a:lnTo>
                  <a:pt x="4902408" y="1470722"/>
                </a:lnTo>
                <a:lnTo>
                  <a:pt x="0" y="14707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12" name="Google Shape;412;p12"/>
          <p:cNvGrpSpPr/>
          <p:nvPr/>
        </p:nvGrpSpPr>
        <p:grpSpPr>
          <a:xfrm rot="1250853">
            <a:off x="5399585" y="2479192"/>
            <a:ext cx="3732532" cy="7383646"/>
            <a:chOff x="0" y="0"/>
            <a:chExt cx="2620010" cy="5182870"/>
          </a:xfrm>
        </p:grpSpPr>
        <p:sp>
          <p:nvSpPr>
            <p:cNvPr id="413" name="Google Shape;413;p12"/>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12"/>
            <p:cNvSpPr/>
            <p:nvPr/>
          </p:nvSpPr>
          <p:spPr>
            <a:xfrm>
              <a:off x="185420" y="156210"/>
              <a:ext cx="2251710" cy="4876800"/>
            </a:xfrm>
            <a:custGeom>
              <a:avLst/>
              <a:gdLst/>
              <a:ahLst/>
              <a:cxnLst/>
              <a:rect l="l" t="t" r="r" b="b"/>
              <a:pathLst>
                <a:path w="2251710" h="4876800" extrusionOk="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4">
                <a:alphaModFix/>
              </a:blip>
              <a:stretch>
                <a:fillRect t="-21" b="-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2"/>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12"/>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2"/>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2"/>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12"/>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420;p12"/>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12"/>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12"/>
          <p:cNvGrpSpPr/>
          <p:nvPr/>
        </p:nvGrpSpPr>
        <p:grpSpPr>
          <a:xfrm rot="-1334178">
            <a:off x="1698126" y="2149611"/>
            <a:ext cx="3732532" cy="7383646"/>
            <a:chOff x="0" y="0"/>
            <a:chExt cx="2620010" cy="5182870"/>
          </a:xfrm>
        </p:grpSpPr>
        <p:sp>
          <p:nvSpPr>
            <p:cNvPr id="423" name="Google Shape;423;p12"/>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12"/>
            <p:cNvSpPr/>
            <p:nvPr/>
          </p:nvSpPr>
          <p:spPr>
            <a:xfrm>
              <a:off x="185420" y="156210"/>
              <a:ext cx="2251710" cy="4876800"/>
            </a:xfrm>
            <a:custGeom>
              <a:avLst/>
              <a:gdLst/>
              <a:ahLst/>
              <a:cxnLst/>
              <a:rect l="l" t="t" r="r" b="b"/>
              <a:pathLst>
                <a:path w="2251710" h="4876800" extrusionOk="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5">
                <a:alphaModFix/>
              </a:blip>
              <a:stretch>
                <a:fillRect l="-200" r="-20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12"/>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12"/>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12"/>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12"/>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2"/>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12"/>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12"/>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32" name="Google Shape;432;p12"/>
          <p:cNvSpPr txBox="1"/>
          <p:nvPr/>
        </p:nvSpPr>
        <p:spPr>
          <a:xfrm>
            <a:off x="13461024" y="633279"/>
            <a:ext cx="13640278" cy="539719"/>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3121" b="1">
                <a:solidFill>
                  <a:srgbClr val="000000"/>
                </a:solidFill>
                <a:latin typeface="Alice"/>
                <a:ea typeface="Alice"/>
                <a:cs typeface="Alice"/>
                <a:sym typeface="Alice"/>
              </a:rPr>
              <a:t>GET IN TOUCH</a:t>
            </a:r>
            <a:endParaRPr/>
          </a:p>
        </p:txBody>
      </p:sp>
      <p:grpSp>
        <p:nvGrpSpPr>
          <p:cNvPr id="433" name="Google Shape;433;p12"/>
          <p:cNvGrpSpPr/>
          <p:nvPr/>
        </p:nvGrpSpPr>
        <p:grpSpPr>
          <a:xfrm>
            <a:off x="10855458" y="3774536"/>
            <a:ext cx="8436107" cy="4398061"/>
            <a:chOff x="0" y="0"/>
            <a:chExt cx="11248143" cy="5864081"/>
          </a:xfrm>
        </p:grpSpPr>
        <p:sp>
          <p:nvSpPr>
            <p:cNvPr id="434" name="Google Shape;434;p12"/>
            <p:cNvSpPr/>
            <p:nvPr/>
          </p:nvSpPr>
          <p:spPr>
            <a:xfrm>
              <a:off x="0" y="0"/>
              <a:ext cx="1491467" cy="1491467"/>
            </a:xfrm>
            <a:custGeom>
              <a:avLst/>
              <a:gdLst/>
              <a:ahLst/>
              <a:cxnLst/>
              <a:rect l="l" t="t" r="r" b="b"/>
              <a:pathLst>
                <a:path w="1491467" h="1491467" extrusionOk="0">
                  <a:moveTo>
                    <a:pt x="0" y="0"/>
                  </a:moveTo>
                  <a:lnTo>
                    <a:pt x="1491467" y="0"/>
                  </a:lnTo>
                  <a:lnTo>
                    <a:pt x="1491467" y="1491467"/>
                  </a:lnTo>
                  <a:lnTo>
                    <a:pt x="0" y="149146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2"/>
            <p:cNvSpPr/>
            <p:nvPr/>
          </p:nvSpPr>
          <p:spPr>
            <a:xfrm>
              <a:off x="0" y="4425563"/>
              <a:ext cx="1438518" cy="1438518"/>
            </a:xfrm>
            <a:custGeom>
              <a:avLst/>
              <a:gdLst/>
              <a:ahLst/>
              <a:cxnLst/>
              <a:rect l="l" t="t" r="r" b="b"/>
              <a:pathLst>
                <a:path w="1438518" h="1438518" extrusionOk="0">
                  <a:moveTo>
                    <a:pt x="0" y="0"/>
                  </a:moveTo>
                  <a:lnTo>
                    <a:pt x="1438518" y="0"/>
                  </a:lnTo>
                  <a:lnTo>
                    <a:pt x="1438518" y="1438518"/>
                  </a:lnTo>
                  <a:lnTo>
                    <a:pt x="0" y="1438518"/>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2"/>
            <p:cNvSpPr/>
            <p:nvPr/>
          </p:nvSpPr>
          <p:spPr>
            <a:xfrm>
              <a:off x="0" y="2210196"/>
              <a:ext cx="1491467" cy="1491467"/>
            </a:xfrm>
            <a:custGeom>
              <a:avLst/>
              <a:gdLst/>
              <a:ahLst/>
              <a:cxnLst/>
              <a:rect l="l" t="t" r="r" b="b"/>
              <a:pathLst>
                <a:path w="1491467" h="1491467" extrusionOk="0">
                  <a:moveTo>
                    <a:pt x="0" y="0"/>
                  </a:moveTo>
                  <a:lnTo>
                    <a:pt x="1491467" y="0"/>
                  </a:lnTo>
                  <a:lnTo>
                    <a:pt x="1491467" y="1491467"/>
                  </a:lnTo>
                  <a:lnTo>
                    <a:pt x="0" y="1491467"/>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2"/>
            <p:cNvSpPr txBox="1"/>
            <p:nvPr/>
          </p:nvSpPr>
          <p:spPr>
            <a:xfrm>
              <a:off x="1804637" y="4842180"/>
              <a:ext cx="9443506" cy="504318"/>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64">
                  <a:solidFill>
                    <a:srgbClr val="000000"/>
                  </a:solidFill>
                  <a:latin typeface="Arial"/>
                  <a:ea typeface="Arial"/>
                  <a:cs typeface="Arial"/>
                  <a:sym typeface="Arial"/>
                </a:rPr>
                <a:t>WWW.SWBROKERAGE.COM.AU</a:t>
              </a:r>
              <a:endParaRPr/>
            </a:p>
          </p:txBody>
        </p:sp>
        <p:sp>
          <p:nvSpPr>
            <p:cNvPr id="438" name="Google Shape;438;p12"/>
            <p:cNvSpPr txBox="1"/>
            <p:nvPr/>
          </p:nvSpPr>
          <p:spPr>
            <a:xfrm>
              <a:off x="1804637" y="95299"/>
              <a:ext cx="9443506" cy="1300869"/>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en-US" sz="2264" dirty="0">
                  <a:hlinkClick r:id="rId9"/>
                </a:rPr>
                <a:t>KRISTIAN</a:t>
              </a:r>
              <a:r>
                <a:rPr lang="en-US" sz="2264" dirty="0">
                  <a:solidFill>
                    <a:srgbClr val="000000"/>
                  </a:solidFill>
                  <a:sym typeface="Arial"/>
                  <a:hlinkClick r:id="rId9"/>
                </a:rPr>
                <a:t>@SWBROKERAGE.COM.AU</a:t>
              </a:r>
              <a:endParaRPr lang="en-US" sz="2264" dirty="0">
                <a:solidFill>
                  <a:srgbClr val="000000"/>
                </a:solidFill>
                <a:latin typeface="Arial"/>
                <a:ea typeface="Arial"/>
                <a:cs typeface="Arial"/>
                <a:sym typeface="Arial"/>
              </a:endParaRPr>
            </a:p>
            <a:p>
              <a:pPr marL="0" marR="0" lvl="0" indent="0" algn="just" rtl="0">
                <a:lnSpc>
                  <a:spcPct val="140017"/>
                </a:lnSpc>
                <a:spcBef>
                  <a:spcPts val="0"/>
                </a:spcBef>
                <a:spcAft>
                  <a:spcPts val="0"/>
                </a:spcAft>
                <a:buNone/>
              </a:pPr>
              <a:r>
                <a:rPr lang="en-US" sz="2264" dirty="0">
                  <a:hlinkClick r:id="rId10"/>
                </a:rPr>
                <a:t>MITCH@SWBROKERAGE.COM.AU</a:t>
              </a:r>
              <a:r>
                <a:rPr lang="en-US" sz="2264" dirty="0"/>
                <a:t> </a:t>
              </a:r>
              <a:endParaRPr dirty="0"/>
            </a:p>
          </p:txBody>
        </p:sp>
        <p:sp>
          <p:nvSpPr>
            <p:cNvPr id="439" name="Google Shape;439;p12"/>
            <p:cNvSpPr txBox="1"/>
            <p:nvPr/>
          </p:nvSpPr>
          <p:spPr>
            <a:xfrm>
              <a:off x="1804637" y="2160708"/>
              <a:ext cx="9443506" cy="2037481"/>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364" dirty="0">
                  <a:solidFill>
                    <a:srgbClr val="000000"/>
                  </a:solidFill>
                  <a:latin typeface="Arial"/>
                  <a:ea typeface="Arial"/>
                  <a:cs typeface="Arial"/>
                  <a:sym typeface="Arial"/>
                </a:rPr>
                <a:t>OFFICE: 07 3371 1603</a:t>
              </a:r>
            </a:p>
            <a:p>
              <a:pPr marL="0" marR="0" lvl="0" indent="0" algn="just" rtl="0">
                <a:lnSpc>
                  <a:spcPct val="140016"/>
                </a:lnSpc>
                <a:spcBef>
                  <a:spcPts val="0"/>
                </a:spcBef>
                <a:spcAft>
                  <a:spcPts val="0"/>
                </a:spcAft>
                <a:buNone/>
              </a:pPr>
              <a:r>
                <a:rPr lang="en-US" sz="2364" dirty="0"/>
                <a:t>KRISTIAN: 0411 497 835</a:t>
              </a:r>
            </a:p>
            <a:p>
              <a:pPr marL="0" marR="0" lvl="0" indent="0" algn="just" rtl="0">
                <a:lnSpc>
                  <a:spcPct val="140016"/>
                </a:lnSpc>
                <a:spcBef>
                  <a:spcPts val="0"/>
                </a:spcBef>
                <a:spcAft>
                  <a:spcPts val="0"/>
                </a:spcAft>
                <a:buNone/>
              </a:pPr>
              <a:r>
                <a:rPr lang="en-US" sz="2364" dirty="0"/>
                <a:t>MITCH: 0413 311 324</a:t>
              </a:r>
              <a:endParaRPr dirty="0"/>
            </a:p>
          </p:txBody>
        </p:sp>
      </p:grpSp>
      <p:grpSp>
        <p:nvGrpSpPr>
          <p:cNvPr id="440" name="Google Shape;440;p12"/>
          <p:cNvGrpSpPr/>
          <p:nvPr/>
        </p:nvGrpSpPr>
        <p:grpSpPr>
          <a:xfrm>
            <a:off x="9338853" y="9588434"/>
            <a:ext cx="8949147" cy="698566"/>
            <a:chOff x="0" y="-241101"/>
            <a:chExt cx="11932196" cy="931421"/>
          </a:xfrm>
        </p:grpSpPr>
        <p:grpSp>
          <p:nvGrpSpPr>
            <p:cNvPr id="441" name="Google Shape;441;p12"/>
            <p:cNvGrpSpPr/>
            <p:nvPr/>
          </p:nvGrpSpPr>
          <p:grpSpPr>
            <a:xfrm>
              <a:off x="0" y="-241101"/>
              <a:ext cx="11932196" cy="931421"/>
              <a:chOff x="0" y="-47625"/>
              <a:chExt cx="2356977" cy="183985"/>
            </a:xfrm>
          </p:grpSpPr>
          <p:sp>
            <p:nvSpPr>
              <p:cNvPr id="442" name="Google Shape;442;p12"/>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2"/>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444" name="Google Shape;444;p12"/>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2"/>
          <p:cNvGrpSpPr/>
          <p:nvPr/>
        </p:nvGrpSpPr>
        <p:grpSpPr>
          <a:xfrm>
            <a:off x="252710" y="437637"/>
            <a:ext cx="19268718" cy="1470722"/>
            <a:chOff x="0" y="0"/>
            <a:chExt cx="25691624" cy="1960963"/>
          </a:xfrm>
        </p:grpSpPr>
        <p:cxnSp>
          <p:nvCxnSpPr>
            <p:cNvPr id="98" name="Google Shape;98;p2"/>
            <p:cNvCxnSpPr/>
            <p:nvPr/>
          </p:nvCxnSpPr>
          <p:spPr>
            <a:xfrm>
              <a:off x="7504586" y="1442499"/>
              <a:ext cx="15141762" cy="0"/>
            </a:xfrm>
            <a:prstGeom prst="straightConnector1">
              <a:avLst/>
            </a:prstGeom>
            <a:noFill/>
            <a:ln w="25400" cap="flat" cmpd="sng">
              <a:solidFill>
                <a:srgbClr val="2B2C30"/>
              </a:solidFill>
              <a:prstDash val="solid"/>
              <a:round/>
              <a:headEnd type="none" w="sm" len="sm"/>
              <a:tailEnd type="none" w="sm" len="sm"/>
            </a:ln>
          </p:spPr>
        </p:cxnSp>
        <p:sp>
          <p:nvSpPr>
            <p:cNvPr id="99" name="Google Shape;99;p2"/>
            <p:cNvSpPr txBox="1"/>
            <p:nvPr/>
          </p:nvSpPr>
          <p:spPr>
            <a:xfrm>
              <a:off x="7504586" y="273556"/>
              <a:ext cx="18187038" cy="805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a:solidFill>
                    <a:srgbClr val="000000"/>
                  </a:solidFill>
                  <a:latin typeface="Alice"/>
                  <a:ea typeface="Alice"/>
                  <a:cs typeface="Alice"/>
                  <a:sym typeface="Alice"/>
                </a:rPr>
                <a:t>OUR FIRST HOME BUYER’S GUIDE</a:t>
              </a:r>
              <a:endParaRPr/>
            </a:p>
          </p:txBody>
        </p:sp>
        <p:sp>
          <p:nvSpPr>
            <p:cNvPr id="100" name="Google Shape;100;p2"/>
            <p:cNvSpPr/>
            <p:nvPr/>
          </p:nvSpPr>
          <p:spPr>
            <a:xfrm>
              <a:off x="0" y="0"/>
              <a:ext cx="6536544" cy="1960963"/>
            </a:xfrm>
            <a:custGeom>
              <a:avLst/>
              <a:gdLst/>
              <a:ahLst/>
              <a:cxnLst/>
              <a:rect l="l" t="t" r="r" b="b"/>
              <a:pathLst>
                <a:path w="6536544" h="1960963" extrusionOk="0">
                  <a:moveTo>
                    <a:pt x="0" y="0"/>
                  </a:moveTo>
                  <a:lnTo>
                    <a:pt x="6536544" y="0"/>
                  </a:lnTo>
                  <a:lnTo>
                    <a:pt x="6536544" y="1960963"/>
                  </a:lnTo>
                  <a:lnTo>
                    <a:pt x="0" y="196096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2"/>
          <p:cNvGrpSpPr/>
          <p:nvPr/>
        </p:nvGrpSpPr>
        <p:grpSpPr>
          <a:xfrm>
            <a:off x="9338853" y="9588434"/>
            <a:ext cx="8949147" cy="698566"/>
            <a:chOff x="0" y="-241101"/>
            <a:chExt cx="11932196" cy="931421"/>
          </a:xfrm>
        </p:grpSpPr>
        <p:grpSp>
          <p:nvGrpSpPr>
            <p:cNvPr id="102" name="Google Shape;102;p2"/>
            <p:cNvGrpSpPr/>
            <p:nvPr/>
          </p:nvGrpSpPr>
          <p:grpSpPr>
            <a:xfrm>
              <a:off x="0" y="-241101"/>
              <a:ext cx="11932196" cy="931421"/>
              <a:chOff x="0" y="-47625"/>
              <a:chExt cx="2356977" cy="183985"/>
            </a:xfrm>
          </p:grpSpPr>
          <p:sp>
            <p:nvSpPr>
              <p:cNvPr id="103" name="Google Shape;103;p2"/>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05" name="Google Shape;105;p2"/>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sp>
        <p:nvSpPr>
          <p:cNvPr id="106" name="Google Shape;106;p2"/>
          <p:cNvSpPr/>
          <p:nvPr/>
        </p:nvSpPr>
        <p:spPr>
          <a:xfrm>
            <a:off x="-2309994" y="2227556"/>
            <a:ext cx="11648848" cy="8347330"/>
          </a:xfrm>
          <a:custGeom>
            <a:avLst/>
            <a:gdLst/>
            <a:ahLst/>
            <a:cxnLst/>
            <a:rect l="l" t="t" r="r" b="b"/>
            <a:pathLst>
              <a:path w="12746125" h="8347330" extrusionOk="0">
                <a:moveTo>
                  <a:pt x="0" y="0"/>
                </a:moveTo>
                <a:lnTo>
                  <a:pt x="12746125" y="0"/>
                </a:lnTo>
                <a:lnTo>
                  <a:pt x="12746125" y="8347330"/>
                </a:lnTo>
                <a:lnTo>
                  <a:pt x="0" y="8347330"/>
                </a:lnTo>
                <a:lnTo>
                  <a:pt x="0" y="0"/>
                </a:lnTo>
                <a:close/>
              </a:path>
            </a:pathLst>
          </a:custGeom>
          <a:blipFill rotWithShape="1">
            <a:blip r:embed="rId4">
              <a:alphaModFix/>
            </a:blip>
            <a:stretch>
              <a:fillRect t="-33226" r="-944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txBox="1"/>
          <p:nvPr/>
        </p:nvSpPr>
        <p:spPr>
          <a:xfrm>
            <a:off x="8851568" y="3154693"/>
            <a:ext cx="8407732" cy="4895800"/>
          </a:xfrm>
          <a:prstGeom prst="rect">
            <a:avLst/>
          </a:prstGeom>
          <a:noFill/>
          <a:ln>
            <a:noFill/>
          </a:ln>
        </p:spPr>
        <p:txBody>
          <a:bodyPr spcFirstLastPara="1" wrap="square" lIns="0" tIns="0" rIns="0" bIns="0" anchor="t" anchorCtr="0">
            <a:spAutoFit/>
          </a:bodyPr>
          <a:lstStyle/>
          <a:p>
            <a:pPr marL="0" marR="0" lvl="0" indent="0" algn="l" rtl="0">
              <a:lnSpc>
                <a:spcPct val="139994"/>
              </a:lnSpc>
              <a:spcBef>
                <a:spcPts val="0"/>
              </a:spcBef>
              <a:spcAft>
                <a:spcPts val="0"/>
              </a:spcAft>
              <a:buNone/>
            </a:pPr>
            <a:r>
              <a:rPr lang="en-US" sz="3478">
                <a:solidFill>
                  <a:srgbClr val="000000"/>
                </a:solidFill>
                <a:latin typeface="Arial"/>
                <a:ea typeface="Arial"/>
                <a:cs typeface="Arial"/>
                <a:sym typeface="Arial"/>
              </a:rPr>
              <a:t>We understand that applying for a loan or embarking on a new financial journey can be daunting. To help you understand the process and know what’s coming next, we’ve developed our SWB Way – a detailed breakdown of the process and of how we structure our ongoing relationship.</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3"/>
          <p:cNvGrpSpPr/>
          <p:nvPr/>
        </p:nvGrpSpPr>
        <p:grpSpPr>
          <a:xfrm>
            <a:off x="252710" y="437637"/>
            <a:ext cx="19268718" cy="1470722"/>
            <a:chOff x="0" y="0"/>
            <a:chExt cx="25691624" cy="1960963"/>
          </a:xfrm>
        </p:grpSpPr>
        <p:sp>
          <p:nvSpPr>
            <p:cNvPr id="114" name="Google Shape;114;p3"/>
            <p:cNvSpPr txBox="1"/>
            <p:nvPr/>
          </p:nvSpPr>
          <p:spPr>
            <a:xfrm>
              <a:off x="7504586" y="273556"/>
              <a:ext cx="18187038" cy="16560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a:solidFill>
                    <a:srgbClr val="000000"/>
                  </a:solidFill>
                  <a:latin typeface="Alice"/>
                  <a:ea typeface="Alice"/>
                  <a:cs typeface="Alice"/>
                  <a:sym typeface="Alice"/>
                </a:rPr>
                <a:t>WHAT INCENTIVES ARE AVAILABLE FOR FIRST HOME BUYERS IN AUSTRALIA</a:t>
              </a:r>
              <a:endParaRPr/>
            </a:p>
          </p:txBody>
        </p:sp>
        <p:sp>
          <p:nvSpPr>
            <p:cNvPr id="115" name="Google Shape;115;p3"/>
            <p:cNvSpPr/>
            <p:nvPr/>
          </p:nvSpPr>
          <p:spPr>
            <a:xfrm>
              <a:off x="0" y="0"/>
              <a:ext cx="6536544" cy="1960963"/>
            </a:xfrm>
            <a:custGeom>
              <a:avLst/>
              <a:gdLst/>
              <a:ahLst/>
              <a:cxnLst/>
              <a:rect l="l" t="t" r="r" b="b"/>
              <a:pathLst>
                <a:path w="6536544" h="1960963" extrusionOk="0">
                  <a:moveTo>
                    <a:pt x="0" y="0"/>
                  </a:moveTo>
                  <a:lnTo>
                    <a:pt x="6536544" y="0"/>
                  </a:lnTo>
                  <a:lnTo>
                    <a:pt x="6536544" y="1960963"/>
                  </a:lnTo>
                  <a:lnTo>
                    <a:pt x="0" y="196096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3"/>
          <p:cNvGrpSpPr/>
          <p:nvPr/>
        </p:nvGrpSpPr>
        <p:grpSpPr>
          <a:xfrm>
            <a:off x="9338853" y="9588434"/>
            <a:ext cx="8949147" cy="698566"/>
            <a:chOff x="0" y="-241101"/>
            <a:chExt cx="11932196" cy="931421"/>
          </a:xfrm>
        </p:grpSpPr>
        <p:grpSp>
          <p:nvGrpSpPr>
            <p:cNvPr id="117" name="Google Shape;117;p3"/>
            <p:cNvGrpSpPr/>
            <p:nvPr/>
          </p:nvGrpSpPr>
          <p:grpSpPr>
            <a:xfrm>
              <a:off x="0" y="-241101"/>
              <a:ext cx="11932196" cy="931421"/>
              <a:chOff x="0" y="-47625"/>
              <a:chExt cx="2356977" cy="183985"/>
            </a:xfrm>
          </p:grpSpPr>
          <p:sp>
            <p:nvSpPr>
              <p:cNvPr id="118" name="Google Shape;118;p3"/>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20" name="Google Shape;120;p3"/>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sp>
        <p:nvSpPr>
          <p:cNvPr id="121" name="Google Shape;121;p3"/>
          <p:cNvSpPr txBox="1"/>
          <p:nvPr/>
        </p:nvSpPr>
        <p:spPr>
          <a:xfrm>
            <a:off x="671779" y="2394601"/>
            <a:ext cx="16326993" cy="86094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79">
                <a:solidFill>
                  <a:srgbClr val="000000"/>
                </a:solidFill>
                <a:latin typeface="Arial"/>
                <a:ea typeface="Arial"/>
                <a:cs typeface="Arial"/>
                <a:sym typeface="Arial"/>
              </a:rPr>
              <a:t>Australia has a number of incentives to help first homebuyers get into the property market, we have summarised a few of the key incentives that can benefit you:</a:t>
            </a:r>
            <a:endParaRPr/>
          </a:p>
        </p:txBody>
      </p:sp>
      <p:cxnSp>
        <p:nvCxnSpPr>
          <p:cNvPr id="122" name="Google Shape;122;p3"/>
          <p:cNvCxnSpPr/>
          <p:nvPr/>
        </p:nvCxnSpPr>
        <p:spPr>
          <a:xfrm>
            <a:off x="5902979" y="2051234"/>
            <a:ext cx="12080522" cy="9525"/>
          </a:xfrm>
          <a:prstGeom prst="straightConnector1">
            <a:avLst/>
          </a:prstGeom>
          <a:noFill/>
          <a:ln w="19050" cap="flat" cmpd="sng">
            <a:solidFill>
              <a:srgbClr val="2B2C30"/>
            </a:solidFill>
            <a:prstDash val="solid"/>
            <a:round/>
            <a:headEnd type="none" w="sm" len="sm"/>
            <a:tailEnd type="none" w="sm" len="sm"/>
          </a:ln>
        </p:spPr>
      </p:cxnSp>
      <p:grpSp>
        <p:nvGrpSpPr>
          <p:cNvPr id="123" name="Google Shape;123;p3"/>
          <p:cNvGrpSpPr/>
          <p:nvPr/>
        </p:nvGrpSpPr>
        <p:grpSpPr>
          <a:xfrm>
            <a:off x="628233" y="3492537"/>
            <a:ext cx="3821887" cy="5584448"/>
            <a:chOff x="0" y="-47625"/>
            <a:chExt cx="1348755" cy="1970768"/>
          </a:xfrm>
        </p:grpSpPr>
        <p:sp>
          <p:nvSpPr>
            <p:cNvPr id="124" name="Google Shape;124;p3"/>
            <p:cNvSpPr/>
            <p:nvPr/>
          </p:nvSpPr>
          <p:spPr>
            <a:xfrm>
              <a:off x="0" y="0"/>
              <a:ext cx="1348755" cy="1923143"/>
            </a:xfrm>
            <a:custGeom>
              <a:avLst/>
              <a:gdLst/>
              <a:ahLst/>
              <a:cxnLst/>
              <a:rect l="l" t="t" r="r" b="b"/>
              <a:pathLst>
                <a:path w="1348755" h="1923143" extrusionOk="0">
                  <a:moveTo>
                    <a:pt x="56719" y="0"/>
                  </a:moveTo>
                  <a:lnTo>
                    <a:pt x="1292036" y="0"/>
                  </a:lnTo>
                  <a:cubicBezTo>
                    <a:pt x="1307079" y="0"/>
                    <a:pt x="1321505" y="5976"/>
                    <a:pt x="1332142" y="16613"/>
                  </a:cubicBezTo>
                  <a:cubicBezTo>
                    <a:pt x="1342779" y="27250"/>
                    <a:pt x="1348755" y="41676"/>
                    <a:pt x="1348755" y="56719"/>
                  </a:cubicBezTo>
                  <a:lnTo>
                    <a:pt x="1348755" y="1866424"/>
                  </a:lnTo>
                  <a:cubicBezTo>
                    <a:pt x="1348755" y="1881467"/>
                    <a:pt x="1342779" y="1895894"/>
                    <a:pt x="1332142" y="1906531"/>
                  </a:cubicBezTo>
                  <a:cubicBezTo>
                    <a:pt x="1321505" y="1917167"/>
                    <a:pt x="1307079" y="1923143"/>
                    <a:pt x="1292036" y="1923143"/>
                  </a:cubicBezTo>
                  <a:lnTo>
                    <a:pt x="56719" y="1923143"/>
                  </a:lnTo>
                  <a:cubicBezTo>
                    <a:pt x="25394" y="1923143"/>
                    <a:pt x="0" y="1897749"/>
                    <a:pt x="0" y="1866424"/>
                  </a:cubicBezTo>
                  <a:lnTo>
                    <a:pt x="0" y="56719"/>
                  </a:lnTo>
                  <a:cubicBezTo>
                    <a:pt x="0" y="41676"/>
                    <a:pt x="5976" y="27250"/>
                    <a:pt x="16613" y="16613"/>
                  </a:cubicBezTo>
                  <a:cubicBezTo>
                    <a:pt x="27250" y="5976"/>
                    <a:pt x="41676" y="0"/>
                    <a:pt x="56719" y="0"/>
                  </a:cubicBezTo>
                  <a:close/>
                </a:path>
              </a:pathLst>
            </a:custGeom>
            <a:solidFill>
              <a:srgbClr val="000000">
                <a:alpha val="0"/>
              </a:srgbClr>
            </a:solidFill>
            <a:ln w="47625" cap="rnd" cmpd="sng">
              <a:solidFill>
                <a:srgbClr val="00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3"/>
            <p:cNvSpPr txBox="1"/>
            <p:nvPr/>
          </p:nvSpPr>
          <p:spPr>
            <a:xfrm>
              <a:off x="0" y="-47625"/>
              <a:ext cx="1348755" cy="1970768"/>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26" name="Google Shape;126;p3"/>
          <p:cNvSpPr txBox="1"/>
          <p:nvPr/>
        </p:nvSpPr>
        <p:spPr>
          <a:xfrm>
            <a:off x="950047" y="3894859"/>
            <a:ext cx="3178260" cy="3116238"/>
          </a:xfrm>
          <a:prstGeom prst="rect">
            <a:avLst/>
          </a:prstGeom>
          <a:noFill/>
          <a:ln>
            <a:noFill/>
          </a:ln>
        </p:spPr>
        <p:txBody>
          <a:bodyPr spcFirstLastPara="1" wrap="square" lIns="0" tIns="0" rIns="0" bIns="0" anchor="t" anchorCtr="0">
            <a:spAutoFit/>
          </a:bodyPr>
          <a:lstStyle/>
          <a:p>
            <a:pPr marL="0" marR="0" lvl="0" indent="0" algn="ctr" rtl="0">
              <a:lnSpc>
                <a:spcPct val="133950"/>
              </a:lnSpc>
              <a:spcBef>
                <a:spcPts val="0"/>
              </a:spcBef>
              <a:spcAft>
                <a:spcPts val="0"/>
              </a:spcAft>
              <a:buNone/>
            </a:pPr>
            <a:r>
              <a:rPr lang="en-US" sz="2000" b="1">
                <a:solidFill>
                  <a:srgbClr val="000000"/>
                </a:solidFill>
                <a:latin typeface="Arial"/>
                <a:ea typeface="Arial"/>
                <a:cs typeface="Arial"/>
                <a:sym typeface="Arial"/>
              </a:rPr>
              <a:t>First Home Buyers Guarantee Scheme</a:t>
            </a:r>
            <a:endParaRPr/>
          </a:p>
          <a:p>
            <a:pPr marL="0" marR="0" lvl="0" indent="0" algn="ctr" rtl="0">
              <a:lnSpc>
                <a:spcPct val="133950"/>
              </a:lnSpc>
              <a:spcBef>
                <a:spcPts val="0"/>
              </a:spcBef>
              <a:spcAft>
                <a:spcPts val="0"/>
              </a:spcAft>
              <a:buNone/>
            </a:pPr>
            <a:r>
              <a:rPr lang="en-US" sz="2000">
                <a:solidFill>
                  <a:srgbClr val="000000"/>
                </a:solidFill>
                <a:latin typeface="Arial"/>
                <a:ea typeface="Arial"/>
                <a:cs typeface="Arial"/>
                <a:sym typeface="Arial"/>
              </a:rPr>
              <a:t> This scheme allows buyers to purchase a home with as little as a 5% deposit without paying Lenders Mortgage Insurance (LMI). MI varies between lenders but could be $15,000-30,000 for a $700,000 home.</a:t>
            </a:r>
            <a:endParaRPr/>
          </a:p>
        </p:txBody>
      </p:sp>
      <p:grpSp>
        <p:nvGrpSpPr>
          <p:cNvPr id="127" name="Google Shape;127;p3"/>
          <p:cNvGrpSpPr/>
          <p:nvPr/>
        </p:nvGrpSpPr>
        <p:grpSpPr>
          <a:xfrm>
            <a:off x="4809213" y="3492537"/>
            <a:ext cx="3821887" cy="5584448"/>
            <a:chOff x="0" y="-47625"/>
            <a:chExt cx="1348755" cy="1970768"/>
          </a:xfrm>
        </p:grpSpPr>
        <p:sp>
          <p:nvSpPr>
            <p:cNvPr id="128" name="Google Shape;128;p3"/>
            <p:cNvSpPr/>
            <p:nvPr/>
          </p:nvSpPr>
          <p:spPr>
            <a:xfrm>
              <a:off x="0" y="0"/>
              <a:ext cx="1348755" cy="1923143"/>
            </a:xfrm>
            <a:custGeom>
              <a:avLst/>
              <a:gdLst/>
              <a:ahLst/>
              <a:cxnLst/>
              <a:rect l="l" t="t" r="r" b="b"/>
              <a:pathLst>
                <a:path w="1348755" h="1923143" extrusionOk="0">
                  <a:moveTo>
                    <a:pt x="56719" y="0"/>
                  </a:moveTo>
                  <a:lnTo>
                    <a:pt x="1292036" y="0"/>
                  </a:lnTo>
                  <a:cubicBezTo>
                    <a:pt x="1307079" y="0"/>
                    <a:pt x="1321505" y="5976"/>
                    <a:pt x="1332142" y="16613"/>
                  </a:cubicBezTo>
                  <a:cubicBezTo>
                    <a:pt x="1342779" y="27250"/>
                    <a:pt x="1348755" y="41676"/>
                    <a:pt x="1348755" y="56719"/>
                  </a:cubicBezTo>
                  <a:lnTo>
                    <a:pt x="1348755" y="1866424"/>
                  </a:lnTo>
                  <a:cubicBezTo>
                    <a:pt x="1348755" y="1881467"/>
                    <a:pt x="1342779" y="1895894"/>
                    <a:pt x="1332142" y="1906531"/>
                  </a:cubicBezTo>
                  <a:cubicBezTo>
                    <a:pt x="1321505" y="1917167"/>
                    <a:pt x="1307079" y="1923143"/>
                    <a:pt x="1292036" y="1923143"/>
                  </a:cubicBezTo>
                  <a:lnTo>
                    <a:pt x="56719" y="1923143"/>
                  </a:lnTo>
                  <a:cubicBezTo>
                    <a:pt x="25394" y="1923143"/>
                    <a:pt x="0" y="1897749"/>
                    <a:pt x="0" y="1866424"/>
                  </a:cubicBezTo>
                  <a:lnTo>
                    <a:pt x="0" y="56719"/>
                  </a:lnTo>
                  <a:cubicBezTo>
                    <a:pt x="0" y="41676"/>
                    <a:pt x="5976" y="27250"/>
                    <a:pt x="16613" y="16613"/>
                  </a:cubicBezTo>
                  <a:cubicBezTo>
                    <a:pt x="27250" y="5976"/>
                    <a:pt x="41676" y="0"/>
                    <a:pt x="56719" y="0"/>
                  </a:cubicBezTo>
                  <a:close/>
                </a:path>
              </a:pathLst>
            </a:custGeom>
            <a:solidFill>
              <a:srgbClr val="000000">
                <a:alpha val="0"/>
              </a:srgbClr>
            </a:solidFill>
            <a:ln w="47625" cap="rnd" cmpd="sng">
              <a:solidFill>
                <a:srgbClr val="00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
            <p:cNvSpPr txBox="1"/>
            <p:nvPr/>
          </p:nvSpPr>
          <p:spPr>
            <a:xfrm>
              <a:off x="0" y="-47625"/>
              <a:ext cx="1348755" cy="1970768"/>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30" name="Google Shape;130;p3"/>
          <p:cNvSpPr txBox="1"/>
          <p:nvPr/>
        </p:nvSpPr>
        <p:spPr>
          <a:xfrm>
            <a:off x="5029125" y="3589402"/>
            <a:ext cx="3384900" cy="5279137"/>
          </a:xfrm>
          <a:prstGeom prst="rect">
            <a:avLst/>
          </a:prstGeom>
          <a:noFill/>
          <a:ln>
            <a:noFill/>
          </a:ln>
        </p:spPr>
        <p:txBody>
          <a:bodyPr spcFirstLastPara="1" wrap="square" lIns="0" tIns="0" rIns="0" bIns="0" anchor="t" anchorCtr="0">
            <a:spAutoFit/>
          </a:bodyPr>
          <a:lstStyle/>
          <a:p>
            <a:pPr marL="0" marR="0" lvl="0" indent="0" algn="ctr" rtl="0">
              <a:lnSpc>
                <a:spcPct val="133950"/>
              </a:lnSpc>
              <a:spcBef>
                <a:spcPts val="0"/>
              </a:spcBef>
              <a:spcAft>
                <a:spcPts val="0"/>
              </a:spcAft>
              <a:buNone/>
            </a:pPr>
            <a:r>
              <a:rPr lang="en-US" sz="2000" b="1" dirty="0">
                <a:solidFill>
                  <a:srgbClr val="000000"/>
                </a:solidFill>
                <a:latin typeface="Arial"/>
                <a:ea typeface="Arial"/>
                <a:cs typeface="Arial"/>
                <a:sym typeface="Arial"/>
              </a:rPr>
              <a:t>First Home Buyers Stamp Duty Concession</a:t>
            </a:r>
            <a:endParaRPr dirty="0"/>
          </a:p>
          <a:p>
            <a:pPr marL="0" marR="0" lvl="0" indent="0" algn="ctr" rtl="0">
              <a:lnSpc>
                <a:spcPct val="133950"/>
              </a:lnSpc>
              <a:spcBef>
                <a:spcPts val="0"/>
              </a:spcBef>
              <a:spcAft>
                <a:spcPts val="0"/>
              </a:spcAft>
              <a:buNone/>
            </a:pPr>
            <a:r>
              <a:rPr lang="en-US" sz="1800" dirty="0">
                <a:solidFill>
                  <a:srgbClr val="000000"/>
                </a:solidFill>
                <a:latin typeface="Arial"/>
                <a:ea typeface="Arial"/>
                <a:cs typeface="Arial"/>
                <a:sym typeface="Arial"/>
              </a:rPr>
              <a:t>Stamp Duty is a tax that buyers pay when they purchase a property. This differs from state to state and is a sliding scale depending on the purchase price of the property. In Queensland, stamp duty on a $</a:t>
            </a:r>
            <a:r>
              <a:rPr lang="en-US" sz="1800" dirty="0"/>
              <a:t>700,000 </a:t>
            </a:r>
            <a:r>
              <a:rPr lang="en-US" sz="1800" dirty="0">
                <a:solidFill>
                  <a:srgbClr val="000000"/>
                </a:solidFill>
                <a:latin typeface="Arial"/>
                <a:ea typeface="Arial"/>
                <a:cs typeface="Arial"/>
                <a:sym typeface="Arial"/>
              </a:rPr>
              <a:t>property is about $</a:t>
            </a:r>
            <a:r>
              <a:rPr lang="en-US" sz="1800" dirty="0"/>
              <a:t>17,350</a:t>
            </a:r>
            <a:r>
              <a:rPr lang="en-US" sz="1800" dirty="0">
                <a:solidFill>
                  <a:srgbClr val="000000"/>
                </a:solidFill>
                <a:latin typeface="Arial"/>
                <a:ea typeface="Arial"/>
                <a:cs typeface="Arial"/>
                <a:sym typeface="Arial"/>
              </a:rPr>
              <a:t>. If you qualify for this incentive, your stamp duty contribution will be reduced or eliminated depending on the purchase price.</a:t>
            </a:r>
            <a:endParaRPr sz="1800" dirty="0"/>
          </a:p>
        </p:txBody>
      </p:sp>
      <p:grpSp>
        <p:nvGrpSpPr>
          <p:cNvPr id="131" name="Google Shape;131;p3"/>
          <p:cNvGrpSpPr/>
          <p:nvPr/>
        </p:nvGrpSpPr>
        <p:grpSpPr>
          <a:xfrm>
            <a:off x="8993049" y="3492537"/>
            <a:ext cx="3821887" cy="5584448"/>
            <a:chOff x="0" y="-47625"/>
            <a:chExt cx="1348755" cy="1970768"/>
          </a:xfrm>
        </p:grpSpPr>
        <p:sp>
          <p:nvSpPr>
            <p:cNvPr id="132" name="Google Shape;132;p3"/>
            <p:cNvSpPr/>
            <p:nvPr/>
          </p:nvSpPr>
          <p:spPr>
            <a:xfrm>
              <a:off x="0" y="0"/>
              <a:ext cx="1348755" cy="1923143"/>
            </a:xfrm>
            <a:custGeom>
              <a:avLst/>
              <a:gdLst/>
              <a:ahLst/>
              <a:cxnLst/>
              <a:rect l="l" t="t" r="r" b="b"/>
              <a:pathLst>
                <a:path w="1348755" h="1923143" extrusionOk="0">
                  <a:moveTo>
                    <a:pt x="56719" y="0"/>
                  </a:moveTo>
                  <a:lnTo>
                    <a:pt x="1292036" y="0"/>
                  </a:lnTo>
                  <a:cubicBezTo>
                    <a:pt x="1307079" y="0"/>
                    <a:pt x="1321505" y="5976"/>
                    <a:pt x="1332142" y="16613"/>
                  </a:cubicBezTo>
                  <a:cubicBezTo>
                    <a:pt x="1342779" y="27250"/>
                    <a:pt x="1348755" y="41676"/>
                    <a:pt x="1348755" y="56719"/>
                  </a:cubicBezTo>
                  <a:lnTo>
                    <a:pt x="1348755" y="1866424"/>
                  </a:lnTo>
                  <a:cubicBezTo>
                    <a:pt x="1348755" y="1881467"/>
                    <a:pt x="1342779" y="1895894"/>
                    <a:pt x="1332142" y="1906531"/>
                  </a:cubicBezTo>
                  <a:cubicBezTo>
                    <a:pt x="1321505" y="1917167"/>
                    <a:pt x="1307079" y="1923143"/>
                    <a:pt x="1292036" y="1923143"/>
                  </a:cubicBezTo>
                  <a:lnTo>
                    <a:pt x="56719" y="1923143"/>
                  </a:lnTo>
                  <a:cubicBezTo>
                    <a:pt x="25394" y="1923143"/>
                    <a:pt x="0" y="1897749"/>
                    <a:pt x="0" y="1866424"/>
                  </a:cubicBezTo>
                  <a:lnTo>
                    <a:pt x="0" y="56719"/>
                  </a:lnTo>
                  <a:cubicBezTo>
                    <a:pt x="0" y="41676"/>
                    <a:pt x="5976" y="27250"/>
                    <a:pt x="16613" y="16613"/>
                  </a:cubicBezTo>
                  <a:cubicBezTo>
                    <a:pt x="27250" y="5976"/>
                    <a:pt x="41676" y="0"/>
                    <a:pt x="56719" y="0"/>
                  </a:cubicBezTo>
                  <a:close/>
                </a:path>
              </a:pathLst>
            </a:custGeom>
            <a:solidFill>
              <a:srgbClr val="000000">
                <a:alpha val="0"/>
              </a:srgbClr>
            </a:solidFill>
            <a:ln w="47625" cap="rnd" cmpd="sng">
              <a:solidFill>
                <a:srgbClr val="00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3"/>
            <p:cNvSpPr txBox="1"/>
            <p:nvPr/>
          </p:nvSpPr>
          <p:spPr>
            <a:xfrm>
              <a:off x="0" y="-47625"/>
              <a:ext cx="1348755" cy="1970768"/>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34" name="Google Shape;134;p3"/>
          <p:cNvSpPr txBox="1"/>
          <p:nvPr/>
        </p:nvSpPr>
        <p:spPr>
          <a:xfrm>
            <a:off x="9211564" y="3894859"/>
            <a:ext cx="3384858" cy="2423740"/>
          </a:xfrm>
          <a:prstGeom prst="rect">
            <a:avLst/>
          </a:prstGeom>
          <a:noFill/>
          <a:ln>
            <a:noFill/>
          </a:ln>
        </p:spPr>
        <p:txBody>
          <a:bodyPr spcFirstLastPara="1" wrap="square" lIns="0" tIns="0" rIns="0" bIns="0" anchor="t" anchorCtr="0">
            <a:spAutoFit/>
          </a:bodyPr>
          <a:lstStyle/>
          <a:p>
            <a:pPr marL="0" marR="0" lvl="0" indent="0" algn="ctr" rtl="0">
              <a:lnSpc>
                <a:spcPct val="133950"/>
              </a:lnSpc>
              <a:spcBef>
                <a:spcPts val="0"/>
              </a:spcBef>
              <a:spcAft>
                <a:spcPts val="0"/>
              </a:spcAft>
              <a:buNone/>
            </a:pPr>
            <a:r>
              <a:rPr lang="en-US" sz="2000" b="1">
                <a:solidFill>
                  <a:srgbClr val="000000"/>
                </a:solidFill>
                <a:latin typeface="Arial"/>
                <a:ea typeface="Arial"/>
                <a:cs typeface="Arial"/>
                <a:sym typeface="Arial"/>
              </a:rPr>
              <a:t>First Home Owners Grant (QLD)</a:t>
            </a:r>
            <a:endParaRPr/>
          </a:p>
          <a:p>
            <a:pPr marL="0" marR="0" lvl="0" indent="0" algn="ctr" rtl="0">
              <a:lnSpc>
                <a:spcPct val="133950"/>
              </a:lnSpc>
              <a:spcBef>
                <a:spcPts val="0"/>
              </a:spcBef>
              <a:spcAft>
                <a:spcPts val="0"/>
              </a:spcAft>
              <a:buNone/>
            </a:pPr>
            <a:r>
              <a:rPr lang="en-US" sz="2000">
                <a:solidFill>
                  <a:srgbClr val="000000"/>
                </a:solidFill>
                <a:latin typeface="Arial"/>
                <a:ea typeface="Arial"/>
                <a:cs typeface="Arial"/>
                <a:sym typeface="Arial"/>
              </a:rPr>
              <a:t>This scheme provides a $30,000 grant (formerly $15,000) to first</a:t>
            </a:r>
            <a:endParaRPr/>
          </a:p>
          <a:p>
            <a:pPr marL="0" marR="0" lvl="0" indent="0" algn="ctr" rtl="0">
              <a:lnSpc>
                <a:spcPct val="133950"/>
              </a:lnSpc>
              <a:spcBef>
                <a:spcPts val="0"/>
              </a:spcBef>
              <a:spcAft>
                <a:spcPts val="0"/>
              </a:spcAft>
              <a:buNone/>
            </a:pPr>
            <a:r>
              <a:rPr lang="en-US" sz="2000">
                <a:solidFill>
                  <a:srgbClr val="000000"/>
                </a:solidFill>
                <a:latin typeface="Arial"/>
                <a:ea typeface="Arial"/>
                <a:cs typeface="Arial"/>
                <a:sym typeface="Arial"/>
              </a:rPr>
              <a:t>home buyers who build their own home or purchase a home that has never been lived in.</a:t>
            </a:r>
            <a:endParaRPr/>
          </a:p>
        </p:txBody>
      </p:sp>
      <p:grpSp>
        <p:nvGrpSpPr>
          <p:cNvPr id="135" name="Google Shape;135;p3"/>
          <p:cNvGrpSpPr/>
          <p:nvPr/>
        </p:nvGrpSpPr>
        <p:grpSpPr>
          <a:xfrm>
            <a:off x="13176886" y="3492537"/>
            <a:ext cx="3821887" cy="5584448"/>
            <a:chOff x="0" y="-47625"/>
            <a:chExt cx="1348755" cy="1970768"/>
          </a:xfrm>
        </p:grpSpPr>
        <p:sp>
          <p:nvSpPr>
            <p:cNvPr id="136" name="Google Shape;136;p3"/>
            <p:cNvSpPr/>
            <p:nvPr/>
          </p:nvSpPr>
          <p:spPr>
            <a:xfrm>
              <a:off x="0" y="0"/>
              <a:ext cx="1348755" cy="1923143"/>
            </a:xfrm>
            <a:custGeom>
              <a:avLst/>
              <a:gdLst/>
              <a:ahLst/>
              <a:cxnLst/>
              <a:rect l="l" t="t" r="r" b="b"/>
              <a:pathLst>
                <a:path w="1348755" h="1923143" extrusionOk="0">
                  <a:moveTo>
                    <a:pt x="56719" y="0"/>
                  </a:moveTo>
                  <a:lnTo>
                    <a:pt x="1292036" y="0"/>
                  </a:lnTo>
                  <a:cubicBezTo>
                    <a:pt x="1307079" y="0"/>
                    <a:pt x="1321505" y="5976"/>
                    <a:pt x="1332142" y="16613"/>
                  </a:cubicBezTo>
                  <a:cubicBezTo>
                    <a:pt x="1342779" y="27250"/>
                    <a:pt x="1348755" y="41676"/>
                    <a:pt x="1348755" y="56719"/>
                  </a:cubicBezTo>
                  <a:lnTo>
                    <a:pt x="1348755" y="1866424"/>
                  </a:lnTo>
                  <a:cubicBezTo>
                    <a:pt x="1348755" y="1881467"/>
                    <a:pt x="1342779" y="1895894"/>
                    <a:pt x="1332142" y="1906531"/>
                  </a:cubicBezTo>
                  <a:cubicBezTo>
                    <a:pt x="1321505" y="1917167"/>
                    <a:pt x="1307079" y="1923143"/>
                    <a:pt x="1292036" y="1923143"/>
                  </a:cubicBezTo>
                  <a:lnTo>
                    <a:pt x="56719" y="1923143"/>
                  </a:lnTo>
                  <a:cubicBezTo>
                    <a:pt x="25394" y="1923143"/>
                    <a:pt x="0" y="1897749"/>
                    <a:pt x="0" y="1866424"/>
                  </a:cubicBezTo>
                  <a:lnTo>
                    <a:pt x="0" y="56719"/>
                  </a:lnTo>
                  <a:cubicBezTo>
                    <a:pt x="0" y="41676"/>
                    <a:pt x="5976" y="27250"/>
                    <a:pt x="16613" y="16613"/>
                  </a:cubicBezTo>
                  <a:cubicBezTo>
                    <a:pt x="27250" y="5976"/>
                    <a:pt x="41676" y="0"/>
                    <a:pt x="56719" y="0"/>
                  </a:cubicBezTo>
                  <a:close/>
                </a:path>
              </a:pathLst>
            </a:custGeom>
            <a:solidFill>
              <a:srgbClr val="000000">
                <a:alpha val="0"/>
              </a:srgbClr>
            </a:solidFill>
            <a:ln w="47625" cap="rnd" cmpd="sng">
              <a:solidFill>
                <a:srgbClr val="000000"/>
              </a:solidFill>
              <a:prstDash val="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3"/>
            <p:cNvSpPr txBox="1"/>
            <p:nvPr/>
          </p:nvSpPr>
          <p:spPr>
            <a:xfrm>
              <a:off x="0" y="-47625"/>
              <a:ext cx="1348755" cy="1970768"/>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38" name="Google Shape;138;p3"/>
          <p:cNvSpPr txBox="1"/>
          <p:nvPr/>
        </p:nvSpPr>
        <p:spPr>
          <a:xfrm>
            <a:off x="13395400" y="3894859"/>
            <a:ext cx="3384858" cy="2743508"/>
          </a:xfrm>
          <a:prstGeom prst="rect">
            <a:avLst/>
          </a:prstGeom>
          <a:noFill/>
          <a:ln>
            <a:noFill/>
          </a:ln>
        </p:spPr>
        <p:txBody>
          <a:bodyPr spcFirstLastPara="1" wrap="square" lIns="0" tIns="0" rIns="0" bIns="0" anchor="t" anchorCtr="0">
            <a:spAutoFit/>
          </a:bodyPr>
          <a:lstStyle/>
          <a:p>
            <a:pPr marL="0" marR="0" lvl="0" indent="0" algn="ctr" rtl="0">
              <a:lnSpc>
                <a:spcPct val="133950"/>
              </a:lnSpc>
              <a:spcBef>
                <a:spcPts val="0"/>
              </a:spcBef>
              <a:spcAft>
                <a:spcPts val="0"/>
              </a:spcAft>
              <a:buNone/>
            </a:pPr>
            <a:r>
              <a:rPr lang="en-US" sz="2000" b="1">
                <a:solidFill>
                  <a:srgbClr val="000000"/>
                </a:solidFill>
                <a:latin typeface="Arial"/>
                <a:ea typeface="Arial"/>
                <a:cs typeface="Arial"/>
                <a:sym typeface="Arial"/>
              </a:rPr>
              <a:t>First Home Super Saver Scheme</a:t>
            </a:r>
            <a:endParaRPr/>
          </a:p>
          <a:p>
            <a:pPr marL="0" marR="0" lvl="0" indent="0" algn="ctr" rtl="0">
              <a:lnSpc>
                <a:spcPct val="133950"/>
              </a:lnSpc>
              <a:spcBef>
                <a:spcPts val="0"/>
              </a:spcBef>
              <a:spcAft>
                <a:spcPts val="0"/>
              </a:spcAft>
              <a:buNone/>
            </a:pPr>
            <a:r>
              <a:rPr lang="en-US" sz="2000">
                <a:solidFill>
                  <a:srgbClr val="000000"/>
                </a:solidFill>
                <a:latin typeface="Arial"/>
                <a:ea typeface="Arial"/>
                <a:cs typeface="Arial"/>
                <a:sym typeface="Arial"/>
              </a:rPr>
              <a:t>If you make voluntary superannuation contributions, this scheme allows you to withdraw some of those to put towards a deposit on your first home.</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cxnSp>
        <p:nvCxnSpPr>
          <p:cNvPr id="143" name="Google Shape;143;p4"/>
          <p:cNvCxnSpPr/>
          <p:nvPr/>
        </p:nvCxnSpPr>
        <p:spPr>
          <a:xfrm rot="10800000" flipH="1">
            <a:off x="13610633" y="8894358"/>
            <a:ext cx="4222231" cy="27234"/>
          </a:xfrm>
          <a:prstGeom prst="straightConnector1">
            <a:avLst/>
          </a:prstGeom>
          <a:noFill/>
          <a:ln w="38100" cap="flat" cmpd="sng">
            <a:solidFill>
              <a:srgbClr val="000000"/>
            </a:solidFill>
            <a:prstDash val="dot"/>
            <a:round/>
            <a:headEnd type="none" w="sm" len="sm"/>
            <a:tailEnd type="stealth" w="med" len="med"/>
          </a:ln>
        </p:spPr>
      </p:cxnSp>
      <p:grpSp>
        <p:nvGrpSpPr>
          <p:cNvPr id="144" name="Google Shape;144;p4"/>
          <p:cNvGrpSpPr/>
          <p:nvPr/>
        </p:nvGrpSpPr>
        <p:grpSpPr>
          <a:xfrm>
            <a:off x="9338853" y="9588434"/>
            <a:ext cx="8949147" cy="698566"/>
            <a:chOff x="0" y="-241101"/>
            <a:chExt cx="11932196" cy="931421"/>
          </a:xfrm>
        </p:grpSpPr>
        <p:grpSp>
          <p:nvGrpSpPr>
            <p:cNvPr id="145" name="Google Shape;145;p4"/>
            <p:cNvGrpSpPr/>
            <p:nvPr/>
          </p:nvGrpSpPr>
          <p:grpSpPr>
            <a:xfrm>
              <a:off x="0" y="-241101"/>
              <a:ext cx="11932196" cy="931421"/>
              <a:chOff x="0" y="-47625"/>
              <a:chExt cx="2356977" cy="183985"/>
            </a:xfrm>
          </p:grpSpPr>
          <p:sp>
            <p:nvSpPr>
              <p:cNvPr id="146" name="Google Shape;146;p4"/>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48" name="Google Shape;148;p4"/>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sp>
        <p:nvSpPr>
          <p:cNvPr id="149" name="Google Shape;149;p4"/>
          <p:cNvSpPr/>
          <p:nvPr/>
        </p:nvSpPr>
        <p:spPr>
          <a:xfrm>
            <a:off x="399245" y="4749749"/>
            <a:ext cx="8310153" cy="786002"/>
          </a:xfrm>
          <a:custGeom>
            <a:avLst/>
            <a:gdLst/>
            <a:ahLst/>
            <a:cxnLst/>
            <a:rect l="l" t="t" r="r" b="b"/>
            <a:pathLst>
              <a:path w="8310153" h="786002" extrusionOk="0">
                <a:moveTo>
                  <a:pt x="0" y="0"/>
                </a:moveTo>
                <a:lnTo>
                  <a:pt x="8310153" y="0"/>
                </a:lnTo>
                <a:lnTo>
                  <a:pt x="8310153" y="786002"/>
                </a:lnTo>
                <a:lnTo>
                  <a:pt x="0" y="78600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4"/>
          <p:cNvSpPr/>
          <p:nvPr/>
        </p:nvSpPr>
        <p:spPr>
          <a:xfrm>
            <a:off x="9522711" y="4750499"/>
            <a:ext cx="8310153" cy="786002"/>
          </a:xfrm>
          <a:custGeom>
            <a:avLst/>
            <a:gdLst/>
            <a:ahLst/>
            <a:cxnLst/>
            <a:rect l="l" t="t" r="r" b="b"/>
            <a:pathLst>
              <a:path w="8310153" h="786002" extrusionOk="0">
                <a:moveTo>
                  <a:pt x="0" y="0"/>
                </a:moveTo>
                <a:lnTo>
                  <a:pt x="8310153" y="0"/>
                </a:lnTo>
                <a:lnTo>
                  <a:pt x="8310153" y="786002"/>
                </a:lnTo>
                <a:lnTo>
                  <a:pt x="0" y="78600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4"/>
          <p:cNvSpPr/>
          <p:nvPr/>
        </p:nvSpPr>
        <p:spPr>
          <a:xfrm>
            <a:off x="4809896" y="7674850"/>
            <a:ext cx="8310153" cy="786002"/>
          </a:xfrm>
          <a:custGeom>
            <a:avLst/>
            <a:gdLst/>
            <a:ahLst/>
            <a:cxnLst/>
            <a:rect l="l" t="t" r="r" b="b"/>
            <a:pathLst>
              <a:path w="8310153" h="786002" extrusionOk="0">
                <a:moveTo>
                  <a:pt x="0" y="0"/>
                </a:moveTo>
                <a:lnTo>
                  <a:pt x="8310152" y="0"/>
                </a:lnTo>
                <a:lnTo>
                  <a:pt x="8310152" y="786002"/>
                </a:lnTo>
                <a:lnTo>
                  <a:pt x="0" y="78600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2" name="Google Shape;152;p4"/>
          <p:cNvGrpSpPr/>
          <p:nvPr/>
        </p:nvGrpSpPr>
        <p:grpSpPr>
          <a:xfrm>
            <a:off x="5737981" y="5106703"/>
            <a:ext cx="6856846" cy="2816688"/>
            <a:chOff x="0" y="-47625"/>
            <a:chExt cx="1805918" cy="741844"/>
          </a:xfrm>
        </p:grpSpPr>
        <p:sp>
          <p:nvSpPr>
            <p:cNvPr id="153" name="Google Shape;153;p4"/>
            <p:cNvSpPr/>
            <p:nvPr/>
          </p:nvSpPr>
          <p:spPr>
            <a:xfrm>
              <a:off x="0" y="0"/>
              <a:ext cx="1805918" cy="694219"/>
            </a:xfrm>
            <a:custGeom>
              <a:avLst/>
              <a:gdLst/>
              <a:ahLst/>
              <a:cxnLst/>
              <a:rect l="l" t="t" r="r" b="b"/>
              <a:pathLst>
                <a:path w="1805918" h="694219" extrusionOk="0">
                  <a:moveTo>
                    <a:pt x="57583" y="0"/>
                  </a:moveTo>
                  <a:lnTo>
                    <a:pt x="1748335" y="0"/>
                  </a:lnTo>
                  <a:cubicBezTo>
                    <a:pt x="1763607" y="0"/>
                    <a:pt x="1778254" y="6067"/>
                    <a:pt x="1789053" y="16866"/>
                  </a:cubicBezTo>
                  <a:cubicBezTo>
                    <a:pt x="1799852" y="27665"/>
                    <a:pt x="1805918" y="42311"/>
                    <a:pt x="1805918" y="57583"/>
                  </a:cubicBezTo>
                  <a:lnTo>
                    <a:pt x="1805918" y="636636"/>
                  </a:lnTo>
                  <a:cubicBezTo>
                    <a:pt x="1805918" y="651908"/>
                    <a:pt x="1799852" y="666554"/>
                    <a:pt x="1789053" y="677353"/>
                  </a:cubicBezTo>
                  <a:cubicBezTo>
                    <a:pt x="1778254" y="688152"/>
                    <a:pt x="1763607" y="694219"/>
                    <a:pt x="1748335" y="694219"/>
                  </a:cubicBezTo>
                  <a:lnTo>
                    <a:pt x="57583" y="694219"/>
                  </a:lnTo>
                  <a:cubicBezTo>
                    <a:pt x="42311" y="694219"/>
                    <a:pt x="27665" y="688152"/>
                    <a:pt x="16866" y="677353"/>
                  </a:cubicBezTo>
                  <a:cubicBezTo>
                    <a:pt x="6067" y="666554"/>
                    <a:pt x="0" y="651908"/>
                    <a:pt x="0" y="636636"/>
                  </a:cubicBezTo>
                  <a:lnTo>
                    <a:pt x="0" y="57583"/>
                  </a:lnTo>
                  <a:cubicBezTo>
                    <a:pt x="0" y="42311"/>
                    <a:pt x="6067" y="27665"/>
                    <a:pt x="16866" y="16866"/>
                  </a:cubicBezTo>
                  <a:cubicBezTo>
                    <a:pt x="27665" y="6067"/>
                    <a:pt x="42311" y="0"/>
                    <a:pt x="57583" y="0"/>
                  </a:cubicBezTo>
                  <a:close/>
                </a:path>
              </a:pathLst>
            </a:custGeom>
            <a:solidFill>
              <a:srgbClr val="86A8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4"/>
            <p:cNvSpPr txBox="1"/>
            <p:nvPr/>
          </p:nvSpPr>
          <p:spPr>
            <a:xfrm>
              <a:off x="0" y="-47625"/>
              <a:ext cx="1805918" cy="741844"/>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5" name="Google Shape;155;p4"/>
          <p:cNvGrpSpPr/>
          <p:nvPr/>
        </p:nvGrpSpPr>
        <p:grpSpPr>
          <a:xfrm>
            <a:off x="252710" y="477084"/>
            <a:ext cx="19268718" cy="1470722"/>
            <a:chOff x="0" y="0"/>
            <a:chExt cx="25691624" cy="1960963"/>
          </a:xfrm>
        </p:grpSpPr>
        <p:cxnSp>
          <p:nvCxnSpPr>
            <p:cNvPr id="156" name="Google Shape;156;p4"/>
            <p:cNvCxnSpPr/>
            <p:nvPr/>
          </p:nvCxnSpPr>
          <p:spPr>
            <a:xfrm>
              <a:off x="7504586" y="1442499"/>
              <a:ext cx="15141762" cy="0"/>
            </a:xfrm>
            <a:prstGeom prst="straightConnector1">
              <a:avLst/>
            </a:prstGeom>
            <a:noFill/>
            <a:ln w="25400" cap="flat" cmpd="sng">
              <a:solidFill>
                <a:srgbClr val="2B2C30"/>
              </a:solidFill>
              <a:prstDash val="solid"/>
              <a:round/>
              <a:headEnd type="none" w="sm" len="sm"/>
              <a:tailEnd type="none" w="sm" len="sm"/>
            </a:ln>
          </p:spPr>
        </p:cxnSp>
        <p:sp>
          <p:nvSpPr>
            <p:cNvPr id="157" name="Google Shape;157;p4"/>
            <p:cNvSpPr txBox="1"/>
            <p:nvPr/>
          </p:nvSpPr>
          <p:spPr>
            <a:xfrm>
              <a:off x="7504586" y="273556"/>
              <a:ext cx="18187038" cy="805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a:solidFill>
                    <a:srgbClr val="000000"/>
                  </a:solidFill>
                  <a:latin typeface="Alice"/>
                  <a:ea typeface="Alice"/>
                  <a:cs typeface="Alice"/>
                  <a:sym typeface="Alice"/>
                </a:rPr>
                <a:t>FIRST HOME GUARANTEE SCHEME </a:t>
              </a:r>
              <a:endParaRPr/>
            </a:p>
          </p:txBody>
        </p:sp>
        <p:sp>
          <p:nvSpPr>
            <p:cNvPr id="158" name="Google Shape;158;p4"/>
            <p:cNvSpPr/>
            <p:nvPr/>
          </p:nvSpPr>
          <p:spPr>
            <a:xfrm>
              <a:off x="0" y="0"/>
              <a:ext cx="6536544" cy="1960963"/>
            </a:xfrm>
            <a:custGeom>
              <a:avLst/>
              <a:gdLst/>
              <a:ahLst/>
              <a:cxnLst/>
              <a:rect l="l" t="t" r="r" b="b"/>
              <a:pathLst>
                <a:path w="6536544" h="1960963" extrusionOk="0">
                  <a:moveTo>
                    <a:pt x="0" y="0"/>
                  </a:moveTo>
                  <a:lnTo>
                    <a:pt x="6536544" y="0"/>
                  </a:lnTo>
                  <a:lnTo>
                    <a:pt x="6536544" y="1960963"/>
                  </a:lnTo>
                  <a:lnTo>
                    <a:pt x="0" y="196096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9" name="Google Shape;159;p4"/>
          <p:cNvGrpSpPr/>
          <p:nvPr/>
        </p:nvGrpSpPr>
        <p:grpSpPr>
          <a:xfrm>
            <a:off x="1244224" y="2182784"/>
            <a:ext cx="6856846" cy="2816688"/>
            <a:chOff x="0" y="-47625"/>
            <a:chExt cx="1805918" cy="741844"/>
          </a:xfrm>
        </p:grpSpPr>
        <p:sp>
          <p:nvSpPr>
            <p:cNvPr id="160" name="Google Shape;160;p4"/>
            <p:cNvSpPr/>
            <p:nvPr/>
          </p:nvSpPr>
          <p:spPr>
            <a:xfrm>
              <a:off x="0" y="0"/>
              <a:ext cx="1805918" cy="694219"/>
            </a:xfrm>
            <a:custGeom>
              <a:avLst/>
              <a:gdLst/>
              <a:ahLst/>
              <a:cxnLst/>
              <a:rect l="l" t="t" r="r" b="b"/>
              <a:pathLst>
                <a:path w="1805918" h="694219" extrusionOk="0">
                  <a:moveTo>
                    <a:pt x="57583" y="0"/>
                  </a:moveTo>
                  <a:lnTo>
                    <a:pt x="1748335" y="0"/>
                  </a:lnTo>
                  <a:cubicBezTo>
                    <a:pt x="1763607" y="0"/>
                    <a:pt x="1778254" y="6067"/>
                    <a:pt x="1789053" y="16866"/>
                  </a:cubicBezTo>
                  <a:cubicBezTo>
                    <a:pt x="1799852" y="27665"/>
                    <a:pt x="1805918" y="42311"/>
                    <a:pt x="1805918" y="57583"/>
                  </a:cubicBezTo>
                  <a:lnTo>
                    <a:pt x="1805918" y="636636"/>
                  </a:lnTo>
                  <a:cubicBezTo>
                    <a:pt x="1805918" y="651908"/>
                    <a:pt x="1799852" y="666554"/>
                    <a:pt x="1789053" y="677353"/>
                  </a:cubicBezTo>
                  <a:cubicBezTo>
                    <a:pt x="1778254" y="688152"/>
                    <a:pt x="1763607" y="694219"/>
                    <a:pt x="1748335" y="694219"/>
                  </a:cubicBezTo>
                  <a:lnTo>
                    <a:pt x="57583" y="694219"/>
                  </a:lnTo>
                  <a:cubicBezTo>
                    <a:pt x="42311" y="694219"/>
                    <a:pt x="27665" y="688152"/>
                    <a:pt x="16866" y="677353"/>
                  </a:cubicBezTo>
                  <a:cubicBezTo>
                    <a:pt x="6067" y="666554"/>
                    <a:pt x="0" y="651908"/>
                    <a:pt x="0" y="636636"/>
                  </a:cubicBezTo>
                  <a:lnTo>
                    <a:pt x="0" y="57583"/>
                  </a:lnTo>
                  <a:cubicBezTo>
                    <a:pt x="0" y="42311"/>
                    <a:pt x="6067" y="27665"/>
                    <a:pt x="16866" y="16866"/>
                  </a:cubicBezTo>
                  <a:cubicBezTo>
                    <a:pt x="27665" y="6067"/>
                    <a:pt x="42311" y="0"/>
                    <a:pt x="57583" y="0"/>
                  </a:cubicBezTo>
                  <a:close/>
                </a:path>
              </a:pathLst>
            </a:custGeom>
            <a:solidFill>
              <a:srgbClr val="86A8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4"/>
            <p:cNvSpPr txBox="1"/>
            <p:nvPr/>
          </p:nvSpPr>
          <p:spPr>
            <a:xfrm>
              <a:off x="0" y="-47625"/>
              <a:ext cx="1805918" cy="741844"/>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2" name="Google Shape;162;p4"/>
          <p:cNvGrpSpPr/>
          <p:nvPr/>
        </p:nvGrpSpPr>
        <p:grpSpPr>
          <a:xfrm>
            <a:off x="10186930" y="2182784"/>
            <a:ext cx="6856846" cy="2816688"/>
            <a:chOff x="0" y="-47625"/>
            <a:chExt cx="1805918" cy="741844"/>
          </a:xfrm>
        </p:grpSpPr>
        <p:sp>
          <p:nvSpPr>
            <p:cNvPr id="163" name="Google Shape;163;p4"/>
            <p:cNvSpPr/>
            <p:nvPr/>
          </p:nvSpPr>
          <p:spPr>
            <a:xfrm>
              <a:off x="0" y="0"/>
              <a:ext cx="1805918" cy="694219"/>
            </a:xfrm>
            <a:custGeom>
              <a:avLst/>
              <a:gdLst/>
              <a:ahLst/>
              <a:cxnLst/>
              <a:rect l="l" t="t" r="r" b="b"/>
              <a:pathLst>
                <a:path w="1805918" h="694219" extrusionOk="0">
                  <a:moveTo>
                    <a:pt x="57583" y="0"/>
                  </a:moveTo>
                  <a:lnTo>
                    <a:pt x="1748335" y="0"/>
                  </a:lnTo>
                  <a:cubicBezTo>
                    <a:pt x="1763607" y="0"/>
                    <a:pt x="1778254" y="6067"/>
                    <a:pt x="1789053" y="16866"/>
                  </a:cubicBezTo>
                  <a:cubicBezTo>
                    <a:pt x="1799852" y="27665"/>
                    <a:pt x="1805918" y="42311"/>
                    <a:pt x="1805918" y="57583"/>
                  </a:cubicBezTo>
                  <a:lnTo>
                    <a:pt x="1805918" y="636636"/>
                  </a:lnTo>
                  <a:cubicBezTo>
                    <a:pt x="1805918" y="651908"/>
                    <a:pt x="1799852" y="666554"/>
                    <a:pt x="1789053" y="677353"/>
                  </a:cubicBezTo>
                  <a:cubicBezTo>
                    <a:pt x="1778254" y="688152"/>
                    <a:pt x="1763607" y="694219"/>
                    <a:pt x="1748335" y="694219"/>
                  </a:cubicBezTo>
                  <a:lnTo>
                    <a:pt x="57583" y="694219"/>
                  </a:lnTo>
                  <a:cubicBezTo>
                    <a:pt x="42311" y="694219"/>
                    <a:pt x="27665" y="688152"/>
                    <a:pt x="16866" y="677353"/>
                  </a:cubicBezTo>
                  <a:cubicBezTo>
                    <a:pt x="6067" y="666554"/>
                    <a:pt x="0" y="651908"/>
                    <a:pt x="0" y="636636"/>
                  </a:cubicBezTo>
                  <a:lnTo>
                    <a:pt x="0" y="57583"/>
                  </a:lnTo>
                  <a:cubicBezTo>
                    <a:pt x="0" y="42311"/>
                    <a:pt x="6067" y="27665"/>
                    <a:pt x="16866" y="16866"/>
                  </a:cubicBezTo>
                  <a:cubicBezTo>
                    <a:pt x="27665" y="6067"/>
                    <a:pt x="42311" y="0"/>
                    <a:pt x="57583" y="0"/>
                  </a:cubicBezTo>
                  <a:close/>
                </a:path>
              </a:pathLst>
            </a:custGeom>
            <a:solidFill>
              <a:srgbClr val="86A8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4"/>
            <p:cNvSpPr txBox="1"/>
            <p:nvPr/>
          </p:nvSpPr>
          <p:spPr>
            <a:xfrm>
              <a:off x="0" y="-47625"/>
              <a:ext cx="1805918" cy="741844"/>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65" name="Google Shape;165;p4"/>
          <p:cNvSpPr txBox="1"/>
          <p:nvPr/>
        </p:nvSpPr>
        <p:spPr>
          <a:xfrm>
            <a:off x="5067073" y="8666340"/>
            <a:ext cx="8543560" cy="462879"/>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64">
                <a:solidFill>
                  <a:srgbClr val="000000"/>
                </a:solidFill>
                <a:latin typeface="Arial"/>
                <a:ea typeface="Arial"/>
                <a:cs typeface="Arial"/>
                <a:sym typeface="Arial"/>
              </a:rPr>
              <a:t>Let’s go ahead and break down the key criteria </a:t>
            </a:r>
            <a:endParaRPr/>
          </a:p>
        </p:txBody>
      </p:sp>
      <p:sp>
        <p:nvSpPr>
          <p:cNvPr id="166" name="Google Shape;166;p4"/>
          <p:cNvSpPr txBox="1"/>
          <p:nvPr/>
        </p:nvSpPr>
        <p:spPr>
          <a:xfrm>
            <a:off x="1573698" y="2861299"/>
            <a:ext cx="6197898" cy="130555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1837">
                <a:solidFill>
                  <a:schemeClr val="dk1"/>
                </a:solidFill>
                <a:latin typeface="Arial"/>
                <a:ea typeface="Arial"/>
                <a:cs typeface="Arial"/>
                <a:sym typeface="Arial"/>
              </a:rPr>
              <a:t>You've probably heard that you need a 20% deposit to buy a property, otherwise you will get stuck paying expensive Lender's Mortgage Insurance (an insurance premium that protects the lender, not you) and higher interest rates</a:t>
            </a:r>
            <a:endParaRPr/>
          </a:p>
        </p:txBody>
      </p:sp>
      <p:sp>
        <p:nvSpPr>
          <p:cNvPr id="167" name="Google Shape;167;p4"/>
          <p:cNvSpPr txBox="1"/>
          <p:nvPr/>
        </p:nvSpPr>
        <p:spPr>
          <a:xfrm>
            <a:off x="5938595" y="5783719"/>
            <a:ext cx="6455618" cy="1667123"/>
          </a:xfrm>
          <a:prstGeom prst="rect">
            <a:avLst/>
          </a:prstGeom>
          <a:noFill/>
          <a:ln>
            <a:noFill/>
          </a:ln>
        </p:spPr>
        <p:txBody>
          <a:bodyPr spcFirstLastPara="1" wrap="square" lIns="0" tIns="0" rIns="0" bIns="0" anchor="t" anchorCtr="0">
            <a:spAutoFit/>
          </a:bodyPr>
          <a:lstStyle/>
          <a:p>
            <a:pPr marL="0" marR="0" lvl="0" indent="0" algn="ctr" rtl="0">
              <a:lnSpc>
                <a:spcPct val="139978"/>
              </a:lnSpc>
              <a:spcBef>
                <a:spcPts val="0"/>
              </a:spcBef>
              <a:spcAft>
                <a:spcPts val="0"/>
              </a:spcAft>
              <a:buNone/>
            </a:pPr>
            <a:r>
              <a:rPr lang="en-US" sz="1841">
                <a:solidFill>
                  <a:schemeClr val="dk1"/>
                </a:solidFill>
                <a:latin typeface="Arial"/>
                <a:ea typeface="Arial"/>
                <a:cs typeface="Arial"/>
                <a:sym typeface="Arial"/>
              </a:rPr>
              <a:t>The First Home Guarantee Scheme allows you to purchase a property with as little as a 5% deposit. The Australian Government then provides a guarantee</a:t>
            </a:r>
            <a:endParaRPr/>
          </a:p>
          <a:p>
            <a:pPr marL="0" marR="0" lvl="0" indent="0" algn="ctr" rtl="0">
              <a:lnSpc>
                <a:spcPct val="139978"/>
              </a:lnSpc>
              <a:spcBef>
                <a:spcPts val="0"/>
              </a:spcBef>
              <a:spcAft>
                <a:spcPts val="0"/>
              </a:spcAft>
              <a:buNone/>
            </a:pPr>
            <a:r>
              <a:rPr lang="en-US" sz="1841">
                <a:solidFill>
                  <a:schemeClr val="dk1"/>
                </a:solidFill>
                <a:latin typeface="Arial"/>
                <a:ea typeface="Arial"/>
                <a:cs typeface="Arial"/>
                <a:sym typeface="Arial"/>
              </a:rPr>
              <a:t>to the lender for the difference, allowing you to avoid paying LMI and higher rates</a:t>
            </a:r>
            <a:endParaRPr/>
          </a:p>
        </p:txBody>
      </p:sp>
      <p:sp>
        <p:nvSpPr>
          <p:cNvPr id="168" name="Google Shape;168;p4"/>
          <p:cNvSpPr txBox="1"/>
          <p:nvPr/>
        </p:nvSpPr>
        <p:spPr>
          <a:xfrm>
            <a:off x="10713432" y="3173830"/>
            <a:ext cx="5803843" cy="977321"/>
          </a:xfrm>
          <a:prstGeom prst="rect">
            <a:avLst/>
          </a:prstGeom>
          <a:noFill/>
          <a:ln>
            <a:noFill/>
          </a:ln>
        </p:spPr>
        <p:txBody>
          <a:bodyPr spcFirstLastPara="1" wrap="square" lIns="0" tIns="0" rIns="0" bIns="0" anchor="t" anchorCtr="0">
            <a:spAutoFit/>
          </a:bodyPr>
          <a:lstStyle/>
          <a:p>
            <a:pPr marL="0" marR="0" lvl="0" indent="0" algn="ctr" rtl="0">
              <a:lnSpc>
                <a:spcPct val="139978"/>
              </a:lnSpc>
              <a:spcBef>
                <a:spcPts val="0"/>
              </a:spcBef>
              <a:spcAft>
                <a:spcPts val="0"/>
              </a:spcAft>
              <a:buNone/>
            </a:pPr>
            <a:r>
              <a:rPr lang="en-US" sz="1876">
                <a:solidFill>
                  <a:schemeClr val="dk1"/>
                </a:solidFill>
                <a:latin typeface="Arial"/>
                <a:ea typeface="Arial"/>
                <a:cs typeface="Arial"/>
                <a:sym typeface="Arial"/>
              </a:rPr>
              <a:t>This scheme is extremely popular at the moment and has 35,000 spots per year, so speaking to us about reserving your spot is vital</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5"/>
          <p:cNvGrpSpPr/>
          <p:nvPr/>
        </p:nvGrpSpPr>
        <p:grpSpPr>
          <a:xfrm>
            <a:off x="1072279" y="1960881"/>
            <a:ext cx="5657554" cy="1829631"/>
            <a:chOff x="0" y="-38100"/>
            <a:chExt cx="2065940" cy="668117"/>
          </a:xfrm>
        </p:grpSpPr>
        <p:sp>
          <p:nvSpPr>
            <p:cNvPr id="175" name="Google Shape;175;p5"/>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5"/>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7" name="Google Shape;177;p5"/>
          <p:cNvGrpSpPr/>
          <p:nvPr/>
        </p:nvGrpSpPr>
        <p:grpSpPr>
          <a:xfrm>
            <a:off x="7072043" y="2693575"/>
            <a:ext cx="4143914" cy="6252731"/>
            <a:chOff x="-1" y="0"/>
            <a:chExt cx="5525220" cy="8336976"/>
          </a:xfrm>
        </p:grpSpPr>
        <p:sp>
          <p:nvSpPr>
            <p:cNvPr id="178" name="Google Shape;178;p5"/>
            <p:cNvSpPr/>
            <p:nvPr/>
          </p:nvSpPr>
          <p:spPr>
            <a:xfrm rot="-7900054">
              <a:off x="220" y="461130"/>
              <a:ext cx="1546165" cy="694369"/>
            </a:xfrm>
            <a:custGeom>
              <a:avLst/>
              <a:gdLst/>
              <a:ahLst/>
              <a:cxnLst/>
              <a:rect l="l" t="t" r="r" b="b"/>
              <a:pathLst>
                <a:path w="1546165" h="694369" extrusionOk="0">
                  <a:moveTo>
                    <a:pt x="0" y="0"/>
                  </a:moveTo>
                  <a:lnTo>
                    <a:pt x="1546165" y="0"/>
                  </a:lnTo>
                  <a:lnTo>
                    <a:pt x="1546165" y="694369"/>
                  </a:lnTo>
                  <a:lnTo>
                    <a:pt x="0" y="69436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5"/>
            <p:cNvSpPr/>
            <p:nvPr/>
          </p:nvSpPr>
          <p:spPr>
            <a:xfrm rot="-2700000">
              <a:off x="3959988" y="477297"/>
              <a:ext cx="1546165" cy="694369"/>
            </a:xfrm>
            <a:custGeom>
              <a:avLst/>
              <a:gdLst/>
              <a:ahLst/>
              <a:cxnLst/>
              <a:rect l="l" t="t" r="r" b="b"/>
              <a:pathLst>
                <a:path w="1546165" h="694369" extrusionOk="0">
                  <a:moveTo>
                    <a:pt x="0" y="0"/>
                  </a:moveTo>
                  <a:lnTo>
                    <a:pt x="1546165" y="0"/>
                  </a:lnTo>
                  <a:lnTo>
                    <a:pt x="1546165" y="694368"/>
                  </a:lnTo>
                  <a:lnTo>
                    <a:pt x="0" y="69436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5"/>
            <p:cNvSpPr/>
            <p:nvPr/>
          </p:nvSpPr>
          <p:spPr>
            <a:xfrm rot="3209977">
              <a:off x="4013200" y="7161831"/>
              <a:ext cx="1546165" cy="694369"/>
            </a:xfrm>
            <a:custGeom>
              <a:avLst/>
              <a:gdLst/>
              <a:ahLst/>
              <a:cxnLst/>
              <a:rect l="l" t="t" r="r" b="b"/>
              <a:pathLst>
                <a:path w="1546165" h="694369" extrusionOk="0">
                  <a:moveTo>
                    <a:pt x="0" y="0"/>
                  </a:moveTo>
                  <a:lnTo>
                    <a:pt x="1546165" y="0"/>
                  </a:lnTo>
                  <a:lnTo>
                    <a:pt x="1546165" y="694369"/>
                  </a:lnTo>
                  <a:lnTo>
                    <a:pt x="0" y="69436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5"/>
            <p:cNvSpPr/>
            <p:nvPr/>
          </p:nvSpPr>
          <p:spPr>
            <a:xfrm rot="7866361">
              <a:off x="-3215" y="7144643"/>
              <a:ext cx="1546165" cy="694369"/>
            </a:xfrm>
            <a:custGeom>
              <a:avLst/>
              <a:gdLst/>
              <a:ahLst/>
              <a:cxnLst/>
              <a:rect l="l" t="t" r="r" b="b"/>
              <a:pathLst>
                <a:path w="1546165" h="694369" extrusionOk="0">
                  <a:moveTo>
                    <a:pt x="0" y="0"/>
                  </a:moveTo>
                  <a:lnTo>
                    <a:pt x="1546165" y="0"/>
                  </a:lnTo>
                  <a:lnTo>
                    <a:pt x="1546165" y="694368"/>
                  </a:lnTo>
                  <a:lnTo>
                    <a:pt x="0" y="69436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2" name="Google Shape;182;p5"/>
          <p:cNvSpPr txBox="1"/>
          <p:nvPr/>
        </p:nvSpPr>
        <p:spPr>
          <a:xfrm>
            <a:off x="1607002" y="2331356"/>
            <a:ext cx="4588108" cy="1075176"/>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Buying as an individual or 2 applicants (no more than 2, can be a couple or</a:t>
            </a:r>
            <a:endParaRPr/>
          </a:p>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buy with a family member or friend)</a:t>
            </a:r>
            <a:endParaRPr/>
          </a:p>
        </p:txBody>
      </p:sp>
      <p:sp>
        <p:nvSpPr>
          <p:cNvPr id="183" name="Google Shape;183;p5"/>
          <p:cNvSpPr txBox="1"/>
          <p:nvPr/>
        </p:nvSpPr>
        <p:spPr>
          <a:xfrm>
            <a:off x="6845103" y="5057914"/>
            <a:ext cx="4597793" cy="1305826"/>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714" b="1">
                <a:solidFill>
                  <a:srgbClr val="000000"/>
                </a:solidFill>
                <a:latin typeface="Alice"/>
                <a:ea typeface="Alice"/>
                <a:cs typeface="Alice"/>
                <a:sym typeface="Alice"/>
              </a:rPr>
              <a:t>KEY</a:t>
            </a:r>
            <a:endParaRPr/>
          </a:p>
          <a:p>
            <a:pPr marL="0" marR="0" lvl="0" indent="0" algn="ctr" rtl="0">
              <a:lnSpc>
                <a:spcPct val="140010"/>
              </a:lnSpc>
              <a:spcBef>
                <a:spcPts val="0"/>
              </a:spcBef>
              <a:spcAft>
                <a:spcPts val="0"/>
              </a:spcAft>
              <a:buNone/>
            </a:pPr>
            <a:r>
              <a:rPr lang="en-US" sz="3714" b="1">
                <a:solidFill>
                  <a:srgbClr val="000000"/>
                </a:solidFill>
                <a:latin typeface="Alice"/>
                <a:ea typeface="Alice"/>
                <a:cs typeface="Alice"/>
                <a:sym typeface="Alice"/>
              </a:rPr>
              <a:t>CRITERIA</a:t>
            </a:r>
            <a:endParaRPr/>
          </a:p>
        </p:txBody>
      </p:sp>
      <p:grpSp>
        <p:nvGrpSpPr>
          <p:cNvPr id="184" name="Google Shape;184;p5"/>
          <p:cNvGrpSpPr/>
          <p:nvPr/>
        </p:nvGrpSpPr>
        <p:grpSpPr>
          <a:xfrm>
            <a:off x="9338853" y="9588434"/>
            <a:ext cx="8949147" cy="698566"/>
            <a:chOff x="0" y="-241101"/>
            <a:chExt cx="11932196" cy="931421"/>
          </a:xfrm>
        </p:grpSpPr>
        <p:grpSp>
          <p:nvGrpSpPr>
            <p:cNvPr id="185" name="Google Shape;185;p5"/>
            <p:cNvGrpSpPr/>
            <p:nvPr/>
          </p:nvGrpSpPr>
          <p:grpSpPr>
            <a:xfrm>
              <a:off x="0" y="-241101"/>
              <a:ext cx="11932196" cy="931421"/>
              <a:chOff x="0" y="-47625"/>
              <a:chExt cx="2356977" cy="183985"/>
            </a:xfrm>
          </p:grpSpPr>
          <p:sp>
            <p:nvSpPr>
              <p:cNvPr id="186" name="Google Shape;186;p5"/>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5"/>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88" name="Google Shape;188;p5"/>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grpSp>
        <p:nvGrpSpPr>
          <p:cNvPr id="189" name="Google Shape;189;p5"/>
          <p:cNvGrpSpPr/>
          <p:nvPr/>
        </p:nvGrpSpPr>
        <p:grpSpPr>
          <a:xfrm>
            <a:off x="1072851" y="3884949"/>
            <a:ext cx="5657554" cy="1829631"/>
            <a:chOff x="0" y="-38100"/>
            <a:chExt cx="2065940" cy="668117"/>
          </a:xfrm>
        </p:grpSpPr>
        <p:sp>
          <p:nvSpPr>
            <p:cNvPr id="190" name="Google Shape;190;p5"/>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5"/>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192" name="Google Shape;192;p5"/>
          <p:cNvSpPr txBox="1"/>
          <p:nvPr/>
        </p:nvSpPr>
        <p:spPr>
          <a:xfrm>
            <a:off x="1607002" y="4290533"/>
            <a:ext cx="4588108" cy="1075176"/>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Income in the previous financial year was not above $125,000 for individuals</a:t>
            </a:r>
            <a:endParaRPr/>
          </a:p>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or combined $200,000 for couples</a:t>
            </a:r>
            <a:endParaRPr/>
          </a:p>
        </p:txBody>
      </p:sp>
      <p:grpSp>
        <p:nvGrpSpPr>
          <p:cNvPr id="193" name="Google Shape;193;p5"/>
          <p:cNvGrpSpPr/>
          <p:nvPr/>
        </p:nvGrpSpPr>
        <p:grpSpPr>
          <a:xfrm>
            <a:off x="1072279" y="5812787"/>
            <a:ext cx="5657554" cy="1829631"/>
            <a:chOff x="0" y="-38100"/>
            <a:chExt cx="2065940" cy="668117"/>
          </a:xfrm>
        </p:grpSpPr>
        <p:sp>
          <p:nvSpPr>
            <p:cNvPr id="194" name="Google Shape;194;p5"/>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5"/>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6" name="Google Shape;196;p5"/>
          <p:cNvGrpSpPr/>
          <p:nvPr/>
        </p:nvGrpSpPr>
        <p:grpSpPr>
          <a:xfrm>
            <a:off x="1072851" y="7740624"/>
            <a:ext cx="5657554" cy="1829631"/>
            <a:chOff x="0" y="-38100"/>
            <a:chExt cx="2065940" cy="668117"/>
          </a:xfrm>
        </p:grpSpPr>
        <p:sp>
          <p:nvSpPr>
            <p:cNvPr id="197" name="Google Shape;197;p5"/>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5"/>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9" name="Google Shape;199;p5"/>
          <p:cNvGrpSpPr/>
          <p:nvPr/>
        </p:nvGrpSpPr>
        <p:grpSpPr>
          <a:xfrm>
            <a:off x="11557596" y="1960881"/>
            <a:ext cx="5657554" cy="1829631"/>
            <a:chOff x="0" y="-38100"/>
            <a:chExt cx="2065940" cy="668117"/>
          </a:xfrm>
        </p:grpSpPr>
        <p:sp>
          <p:nvSpPr>
            <p:cNvPr id="200" name="Google Shape;200;p5"/>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5"/>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02" name="Google Shape;202;p5"/>
          <p:cNvSpPr txBox="1"/>
          <p:nvPr/>
        </p:nvSpPr>
        <p:spPr>
          <a:xfrm>
            <a:off x="11936706" y="2312306"/>
            <a:ext cx="4900476" cy="381268"/>
          </a:xfrm>
          <a:prstGeom prst="rect">
            <a:avLst/>
          </a:prstGeom>
          <a:noFill/>
          <a:ln>
            <a:noFill/>
          </a:ln>
        </p:spPr>
        <p:txBody>
          <a:bodyPr spcFirstLastPara="1" wrap="square" lIns="0" tIns="0" rIns="0" bIns="0" anchor="t" anchorCtr="0">
            <a:spAutoFit/>
          </a:bodyPr>
          <a:lstStyle/>
          <a:p>
            <a:pPr marL="0" marR="0" lvl="0" indent="0" algn="l" rtl="0">
              <a:lnSpc>
                <a:spcPct val="149041"/>
              </a:lnSpc>
              <a:spcBef>
                <a:spcPts val="0"/>
              </a:spcBef>
              <a:spcAft>
                <a:spcPts val="0"/>
              </a:spcAft>
              <a:buNone/>
            </a:pPr>
            <a:r>
              <a:rPr lang="en-US" sz="2086">
                <a:solidFill>
                  <a:srgbClr val="000000"/>
                </a:solidFill>
                <a:latin typeface="DM Sans"/>
                <a:ea typeface="DM Sans"/>
                <a:cs typeface="DM Sans"/>
                <a:sym typeface="DM Sans"/>
              </a:rPr>
              <a:t>All applicants are first homebuyers</a:t>
            </a:r>
            <a:endParaRPr/>
          </a:p>
        </p:txBody>
      </p:sp>
      <p:grpSp>
        <p:nvGrpSpPr>
          <p:cNvPr id="203" name="Google Shape;203;p5"/>
          <p:cNvGrpSpPr/>
          <p:nvPr/>
        </p:nvGrpSpPr>
        <p:grpSpPr>
          <a:xfrm>
            <a:off x="11558167" y="3884949"/>
            <a:ext cx="5657554" cy="1829631"/>
            <a:chOff x="0" y="-38100"/>
            <a:chExt cx="2065940" cy="668117"/>
          </a:xfrm>
        </p:grpSpPr>
        <p:sp>
          <p:nvSpPr>
            <p:cNvPr id="204" name="Google Shape;204;p5"/>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5"/>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06" name="Google Shape;206;p5"/>
          <p:cNvSpPr txBox="1"/>
          <p:nvPr/>
        </p:nvSpPr>
        <p:spPr>
          <a:xfrm>
            <a:off x="12092318" y="4290533"/>
            <a:ext cx="4588108" cy="35048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endParaRPr sz="1953">
              <a:solidFill>
                <a:srgbClr val="000000"/>
              </a:solidFill>
              <a:latin typeface="DM Sans"/>
              <a:ea typeface="DM Sans"/>
              <a:cs typeface="DM Sans"/>
              <a:sym typeface="DM Sans"/>
            </a:endParaRPr>
          </a:p>
        </p:txBody>
      </p:sp>
      <p:grpSp>
        <p:nvGrpSpPr>
          <p:cNvPr id="207" name="Google Shape;207;p5"/>
          <p:cNvGrpSpPr/>
          <p:nvPr/>
        </p:nvGrpSpPr>
        <p:grpSpPr>
          <a:xfrm>
            <a:off x="11557596" y="5812787"/>
            <a:ext cx="5657554" cy="1829631"/>
            <a:chOff x="0" y="-38100"/>
            <a:chExt cx="2065940" cy="668117"/>
          </a:xfrm>
        </p:grpSpPr>
        <p:sp>
          <p:nvSpPr>
            <p:cNvPr id="208" name="Google Shape;208;p5"/>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5"/>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10" name="Google Shape;210;p5"/>
          <p:cNvSpPr txBox="1"/>
          <p:nvPr/>
        </p:nvSpPr>
        <p:spPr>
          <a:xfrm>
            <a:off x="12092318" y="6363972"/>
            <a:ext cx="4588108" cy="35048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endParaRPr sz="1953">
              <a:solidFill>
                <a:srgbClr val="000000"/>
              </a:solidFill>
              <a:latin typeface="DM Sans"/>
              <a:ea typeface="DM Sans"/>
              <a:cs typeface="DM Sans"/>
              <a:sym typeface="DM Sans"/>
            </a:endParaRPr>
          </a:p>
        </p:txBody>
      </p:sp>
      <p:grpSp>
        <p:nvGrpSpPr>
          <p:cNvPr id="211" name="Google Shape;211;p5"/>
          <p:cNvGrpSpPr/>
          <p:nvPr/>
        </p:nvGrpSpPr>
        <p:grpSpPr>
          <a:xfrm>
            <a:off x="11558167" y="7733805"/>
            <a:ext cx="5657554" cy="1949224"/>
            <a:chOff x="0" y="-38100"/>
            <a:chExt cx="2065940" cy="668117"/>
          </a:xfrm>
        </p:grpSpPr>
        <p:sp>
          <p:nvSpPr>
            <p:cNvPr id="212" name="Google Shape;212;p5"/>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5"/>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14" name="Google Shape;214;p5"/>
          <p:cNvSpPr txBox="1"/>
          <p:nvPr/>
        </p:nvSpPr>
        <p:spPr>
          <a:xfrm>
            <a:off x="12092890" y="7962955"/>
            <a:ext cx="4588108" cy="35048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endParaRPr sz="1953">
              <a:solidFill>
                <a:srgbClr val="000000"/>
              </a:solidFill>
              <a:latin typeface="DM Sans"/>
              <a:ea typeface="DM Sans"/>
              <a:cs typeface="DM Sans"/>
              <a:sym typeface="DM Sans"/>
            </a:endParaRPr>
          </a:p>
        </p:txBody>
      </p:sp>
      <p:grpSp>
        <p:nvGrpSpPr>
          <p:cNvPr id="215" name="Google Shape;215;p5"/>
          <p:cNvGrpSpPr/>
          <p:nvPr/>
        </p:nvGrpSpPr>
        <p:grpSpPr>
          <a:xfrm>
            <a:off x="252710" y="477084"/>
            <a:ext cx="19268718" cy="1470722"/>
            <a:chOff x="0" y="0"/>
            <a:chExt cx="25691624" cy="1960963"/>
          </a:xfrm>
        </p:grpSpPr>
        <p:cxnSp>
          <p:nvCxnSpPr>
            <p:cNvPr id="216" name="Google Shape;216;p5"/>
            <p:cNvCxnSpPr/>
            <p:nvPr/>
          </p:nvCxnSpPr>
          <p:spPr>
            <a:xfrm>
              <a:off x="7504586" y="1442499"/>
              <a:ext cx="15141762" cy="0"/>
            </a:xfrm>
            <a:prstGeom prst="straightConnector1">
              <a:avLst/>
            </a:prstGeom>
            <a:noFill/>
            <a:ln w="25400" cap="flat" cmpd="sng">
              <a:solidFill>
                <a:srgbClr val="2B2C30"/>
              </a:solidFill>
              <a:prstDash val="solid"/>
              <a:round/>
              <a:headEnd type="none" w="sm" len="sm"/>
              <a:tailEnd type="none" w="sm" len="sm"/>
            </a:ln>
          </p:spPr>
        </p:cxnSp>
        <p:sp>
          <p:nvSpPr>
            <p:cNvPr id="217" name="Google Shape;217;p5"/>
            <p:cNvSpPr txBox="1"/>
            <p:nvPr/>
          </p:nvSpPr>
          <p:spPr>
            <a:xfrm>
              <a:off x="7504586" y="273556"/>
              <a:ext cx="18187038" cy="805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a:solidFill>
                    <a:srgbClr val="000000"/>
                  </a:solidFill>
                  <a:latin typeface="Alice"/>
                  <a:ea typeface="Alice"/>
                  <a:cs typeface="Alice"/>
                  <a:sym typeface="Alice"/>
                </a:rPr>
                <a:t>FIRST HOME GUARANTEE SCHEME </a:t>
              </a:r>
              <a:endParaRPr/>
            </a:p>
          </p:txBody>
        </p:sp>
        <p:sp>
          <p:nvSpPr>
            <p:cNvPr id="218" name="Google Shape;218;p5"/>
            <p:cNvSpPr/>
            <p:nvPr/>
          </p:nvSpPr>
          <p:spPr>
            <a:xfrm>
              <a:off x="0" y="0"/>
              <a:ext cx="6536544" cy="1960963"/>
            </a:xfrm>
            <a:custGeom>
              <a:avLst/>
              <a:gdLst/>
              <a:ahLst/>
              <a:cxnLst/>
              <a:rect l="l" t="t" r="r" b="b"/>
              <a:pathLst>
                <a:path w="6536544" h="1960963" extrusionOk="0">
                  <a:moveTo>
                    <a:pt x="0" y="0"/>
                  </a:moveTo>
                  <a:lnTo>
                    <a:pt x="6536544" y="0"/>
                  </a:lnTo>
                  <a:lnTo>
                    <a:pt x="6536544" y="1960963"/>
                  </a:lnTo>
                  <a:lnTo>
                    <a:pt x="0" y="196096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9" name="Google Shape;219;p5"/>
          <p:cNvSpPr txBox="1"/>
          <p:nvPr/>
        </p:nvSpPr>
        <p:spPr>
          <a:xfrm>
            <a:off x="12092318" y="4418573"/>
            <a:ext cx="4588108" cy="70867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All applicants are Australian Citizens or Permanent Residents and at least 18</a:t>
            </a:r>
            <a:endParaRPr/>
          </a:p>
        </p:txBody>
      </p:sp>
      <p:sp>
        <p:nvSpPr>
          <p:cNvPr id="220" name="Google Shape;220;p5"/>
          <p:cNvSpPr txBox="1"/>
          <p:nvPr/>
        </p:nvSpPr>
        <p:spPr>
          <a:xfrm>
            <a:off x="1607002" y="6232633"/>
            <a:ext cx="4588108" cy="1094274"/>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You must be planning to live in the property yourself (no investment</a:t>
            </a:r>
            <a:endParaRPr/>
          </a:p>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Properties)</a:t>
            </a:r>
            <a:endParaRPr/>
          </a:p>
        </p:txBody>
      </p:sp>
      <p:sp>
        <p:nvSpPr>
          <p:cNvPr id="221" name="Google Shape;221;p5"/>
          <p:cNvSpPr txBox="1"/>
          <p:nvPr/>
        </p:nvSpPr>
        <p:spPr>
          <a:xfrm>
            <a:off x="12099813" y="6151381"/>
            <a:ext cx="4922822" cy="1343445"/>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dirty="0">
                <a:solidFill>
                  <a:srgbClr val="000000"/>
                </a:solidFill>
                <a:latin typeface="DM Sans"/>
                <a:ea typeface="DM Sans"/>
                <a:cs typeface="DM Sans"/>
                <a:sym typeface="DM Sans"/>
              </a:rPr>
              <a:t>The purchase price must be below $700,000 for metropolitan areas and below $550,000 for regional areas in QLD</a:t>
            </a:r>
            <a:endParaRPr dirty="0"/>
          </a:p>
        </p:txBody>
      </p:sp>
      <p:sp>
        <p:nvSpPr>
          <p:cNvPr id="222" name="Google Shape;222;p5"/>
          <p:cNvSpPr txBox="1"/>
          <p:nvPr/>
        </p:nvSpPr>
        <p:spPr>
          <a:xfrm>
            <a:off x="1607002" y="7844960"/>
            <a:ext cx="4588108" cy="146617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dirty="0">
                <a:solidFill>
                  <a:srgbClr val="000000"/>
                </a:solidFill>
                <a:latin typeface="DM Sans"/>
                <a:ea typeface="DM Sans"/>
                <a:cs typeface="DM Sans"/>
                <a:sym typeface="DM Sans"/>
              </a:rPr>
              <a:t>You can buy an existing house, townhouse or apartment, a house and land package, an off-the-plan apartment/townhouse</a:t>
            </a:r>
            <a:endParaRPr dirty="0"/>
          </a:p>
        </p:txBody>
      </p:sp>
      <p:sp>
        <p:nvSpPr>
          <p:cNvPr id="223" name="Google Shape;223;p5"/>
          <p:cNvSpPr txBox="1"/>
          <p:nvPr/>
        </p:nvSpPr>
        <p:spPr>
          <a:xfrm>
            <a:off x="12249074" y="7823244"/>
            <a:ext cx="4588108" cy="1791260"/>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dirty="0">
                <a:solidFill>
                  <a:srgbClr val="000000"/>
                </a:solidFill>
                <a:latin typeface="DM Sans"/>
                <a:ea typeface="DM Sans"/>
                <a:cs typeface="DM Sans"/>
                <a:sym typeface="DM Sans"/>
              </a:rPr>
              <a:t>For construction, you must enter a fixed price contract with a </a:t>
            </a:r>
            <a:r>
              <a:rPr lang="en-US" sz="1953" dirty="0" err="1">
                <a:solidFill>
                  <a:srgbClr val="000000"/>
                </a:solidFill>
                <a:latin typeface="DM Sans"/>
                <a:ea typeface="DM Sans"/>
                <a:cs typeface="DM Sans"/>
                <a:sym typeface="DM Sans"/>
              </a:rPr>
              <a:t>licenced</a:t>
            </a:r>
            <a:r>
              <a:rPr lang="en-US" sz="1953" dirty="0">
                <a:solidFill>
                  <a:srgbClr val="000000"/>
                </a:solidFill>
                <a:latin typeface="DM Sans"/>
                <a:ea typeface="DM Sans"/>
                <a:cs typeface="DM Sans"/>
                <a:sym typeface="DM Sans"/>
              </a:rPr>
              <a:t> or registered builder, begin construction within 12 months and move in within 24</a:t>
            </a:r>
            <a:endParaRPr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cxnSp>
        <p:nvCxnSpPr>
          <p:cNvPr id="228" name="Google Shape;228;p6"/>
          <p:cNvCxnSpPr/>
          <p:nvPr/>
        </p:nvCxnSpPr>
        <p:spPr>
          <a:xfrm rot="10800000" flipH="1">
            <a:off x="13610633" y="8894358"/>
            <a:ext cx="4222231" cy="27234"/>
          </a:xfrm>
          <a:prstGeom prst="straightConnector1">
            <a:avLst/>
          </a:prstGeom>
          <a:noFill/>
          <a:ln w="38100" cap="flat" cmpd="sng">
            <a:solidFill>
              <a:srgbClr val="000000"/>
            </a:solidFill>
            <a:prstDash val="dot"/>
            <a:round/>
            <a:headEnd type="none" w="sm" len="sm"/>
            <a:tailEnd type="stealth" w="med" len="med"/>
          </a:ln>
        </p:spPr>
      </p:cxnSp>
      <p:grpSp>
        <p:nvGrpSpPr>
          <p:cNvPr id="229" name="Google Shape;229;p6"/>
          <p:cNvGrpSpPr/>
          <p:nvPr/>
        </p:nvGrpSpPr>
        <p:grpSpPr>
          <a:xfrm>
            <a:off x="9338853" y="9588434"/>
            <a:ext cx="8949147" cy="698566"/>
            <a:chOff x="0" y="-241101"/>
            <a:chExt cx="11932196" cy="931421"/>
          </a:xfrm>
        </p:grpSpPr>
        <p:grpSp>
          <p:nvGrpSpPr>
            <p:cNvPr id="230" name="Google Shape;230;p6"/>
            <p:cNvGrpSpPr/>
            <p:nvPr/>
          </p:nvGrpSpPr>
          <p:grpSpPr>
            <a:xfrm>
              <a:off x="0" y="-241101"/>
              <a:ext cx="11932196" cy="931421"/>
              <a:chOff x="0" y="-47625"/>
              <a:chExt cx="2356977" cy="183985"/>
            </a:xfrm>
          </p:grpSpPr>
          <p:sp>
            <p:nvSpPr>
              <p:cNvPr id="231" name="Google Shape;231;p6"/>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6"/>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233" name="Google Shape;233;p6"/>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sp>
        <p:nvSpPr>
          <p:cNvPr id="234" name="Google Shape;234;p6"/>
          <p:cNvSpPr/>
          <p:nvPr/>
        </p:nvSpPr>
        <p:spPr>
          <a:xfrm>
            <a:off x="399245" y="4749749"/>
            <a:ext cx="8310153" cy="786002"/>
          </a:xfrm>
          <a:custGeom>
            <a:avLst/>
            <a:gdLst/>
            <a:ahLst/>
            <a:cxnLst/>
            <a:rect l="l" t="t" r="r" b="b"/>
            <a:pathLst>
              <a:path w="8310153" h="786002" extrusionOk="0">
                <a:moveTo>
                  <a:pt x="0" y="0"/>
                </a:moveTo>
                <a:lnTo>
                  <a:pt x="8310153" y="0"/>
                </a:lnTo>
                <a:lnTo>
                  <a:pt x="8310153" y="786002"/>
                </a:lnTo>
                <a:lnTo>
                  <a:pt x="0" y="78600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6"/>
          <p:cNvSpPr/>
          <p:nvPr/>
        </p:nvSpPr>
        <p:spPr>
          <a:xfrm>
            <a:off x="9522711" y="4750499"/>
            <a:ext cx="8310153" cy="786002"/>
          </a:xfrm>
          <a:custGeom>
            <a:avLst/>
            <a:gdLst/>
            <a:ahLst/>
            <a:cxnLst/>
            <a:rect l="l" t="t" r="r" b="b"/>
            <a:pathLst>
              <a:path w="8310153" h="786002" extrusionOk="0">
                <a:moveTo>
                  <a:pt x="0" y="0"/>
                </a:moveTo>
                <a:lnTo>
                  <a:pt x="8310153" y="0"/>
                </a:lnTo>
                <a:lnTo>
                  <a:pt x="8310153" y="786002"/>
                </a:lnTo>
                <a:lnTo>
                  <a:pt x="0" y="78600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6"/>
          <p:cNvSpPr/>
          <p:nvPr/>
        </p:nvSpPr>
        <p:spPr>
          <a:xfrm>
            <a:off x="4809896" y="7674850"/>
            <a:ext cx="8310153" cy="786002"/>
          </a:xfrm>
          <a:custGeom>
            <a:avLst/>
            <a:gdLst/>
            <a:ahLst/>
            <a:cxnLst/>
            <a:rect l="l" t="t" r="r" b="b"/>
            <a:pathLst>
              <a:path w="8310153" h="786002" extrusionOk="0">
                <a:moveTo>
                  <a:pt x="0" y="0"/>
                </a:moveTo>
                <a:lnTo>
                  <a:pt x="8310152" y="0"/>
                </a:lnTo>
                <a:lnTo>
                  <a:pt x="8310152" y="786002"/>
                </a:lnTo>
                <a:lnTo>
                  <a:pt x="0" y="78600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 name="Google Shape;237;p6"/>
          <p:cNvGrpSpPr/>
          <p:nvPr/>
        </p:nvGrpSpPr>
        <p:grpSpPr>
          <a:xfrm>
            <a:off x="5737981" y="5106703"/>
            <a:ext cx="6856846" cy="2816688"/>
            <a:chOff x="0" y="-47625"/>
            <a:chExt cx="1805918" cy="741844"/>
          </a:xfrm>
        </p:grpSpPr>
        <p:sp>
          <p:nvSpPr>
            <p:cNvPr id="238" name="Google Shape;238;p6"/>
            <p:cNvSpPr/>
            <p:nvPr/>
          </p:nvSpPr>
          <p:spPr>
            <a:xfrm>
              <a:off x="0" y="0"/>
              <a:ext cx="1805918" cy="694219"/>
            </a:xfrm>
            <a:custGeom>
              <a:avLst/>
              <a:gdLst/>
              <a:ahLst/>
              <a:cxnLst/>
              <a:rect l="l" t="t" r="r" b="b"/>
              <a:pathLst>
                <a:path w="1805918" h="694219" extrusionOk="0">
                  <a:moveTo>
                    <a:pt x="57583" y="0"/>
                  </a:moveTo>
                  <a:lnTo>
                    <a:pt x="1748335" y="0"/>
                  </a:lnTo>
                  <a:cubicBezTo>
                    <a:pt x="1763607" y="0"/>
                    <a:pt x="1778254" y="6067"/>
                    <a:pt x="1789053" y="16866"/>
                  </a:cubicBezTo>
                  <a:cubicBezTo>
                    <a:pt x="1799852" y="27665"/>
                    <a:pt x="1805918" y="42311"/>
                    <a:pt x="1805918" y="57583"/>
                  </a:cubicBezTo>
                  <a:lnTo>
                    <a:pt x="1805918" y="636636"/>
                  </a:lnTo>
                  <a:cubicBezTo>
                    <a:pt x="1805918" y="651908"/>
                    <a:pt x="1799852" y="666554"/>
                    <a:pt x="1789053" y="677353"/>
                  </a:cubicBezTo>
                  <a:cubicBezTo>
                    <a:pt x="1778254" y="688152"/>
                    <a:pt x="1763607" y="694219"/>
                    <a:pt x="1748335" y="694219"/>
                  </a:cubicBezTo>
                  <a:lnTo>
                    <a:pt x="57583" y="694219"/>
                  </a:lnTo>
                  <a:cubicBezTo>
                    <a:pt x="42311" y="694219"/>
                    <a:pt x="27665" y="688152"/>
                    <a:pt x="16866" y="677353"/>
                  </a:cubicBezTo>
                  <a:cubicBezTo>
                    <a:pt x="6067" y="666554"/>
                    <a:pt x="0" y="651908"/>
                    <a:pt x="0" y="636636"/>
                  </a:cubicBezTo>
                  <a:lnTo>
                    <a:pt x="0" y="57583"/>
                  </a:lnTo>
                  <a:cubicBezTo>
                    <a:pt x="0" y="42311"/>
                    <a:pt x="6067" y="27665"/>
                    <a:pt x="16866" y="16866"/>
                  </a:cubicBezTo>
                  <a:cubicBezTo>
                    <a:pt x="27665" y="6067"/>
                    <a:pt x="42311" y="0"/>
                    <a:pt x="57583" y="0"/>
                  </a:cubicBezTo>
                  <a:close/>
                </a:path>
              </a:pathLst>
            </a:custGeom>
            <a:solidFill>
              <a:srgbClr val="86A8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6"/>
            <p:cNvSpPr txBox="1"/>
            <p:nvPr/>
          </p:nvSpPr>
          <p:spPr>
            <a:xfrm>
              <a:off x="0" y="-47625"/>
              <a:ext cx="1805918" cy="741844"/>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0" name="Google Shape;240;p6"/>
          <p:cNvGrpSpPr/>
          <p:nvPr/>
        </p:nvGrpSpPr>
        <p:grpSpPr>
          <a:xfrm>
            <a:off x="252710" y="477084"/>
            <a:ext cx="19268718" cy="1480247"/>
            <a:chOff x="0" y="0"/>
            <a:chExt cx="25691624" cy="1973663"/>
          </a:xfrm>
        </p:grpSpPr>
        <p:sp>
          <p:nvSpPr>
            <p:cNvPr id="241" name="Google Shape;241;p6"/>
            <p:cNvSpPr txBox="1"/>
            <p:nvPr/>
          </p:nvSpPr>
          <p:spPr>
            <a:xfrm>
              <a:off x="7504586" y="273556"/>
              <a:ext cx="18187038" cy="16560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a:solidFill>
                    <a:srgbClr val="000000"/>
                  </a:solidFill>
                  <a:latin typeface="Alice"/>
                  <a:ea typeface="Alice"/>
                  <a:cs typeface="Alice"/>
                  <a:sym typeface="Alice"/>
                </a:rPr>
                <a:t>FIRST HOME BUYER STAMP DUTY CONCESSION</a:t>
              </a:r>
              <a:endParaRPr/>
            </a:p>
          </p:txBody>
        </p:sp>
        <p:cxnSp>
          <p:nvCxnSpPr>
            <p:cNvPr id="242" name="Google Shape;242;p6"/>
            <p:cNvCxnSpPr/>
            <p:nvPr/>
          </p:nvCxnSpPr>
          <p:spPr>
            <a:xfrm>
              <a:off x="7504586" y="1973663"/>
              <a:ext cx="15141762" cy="0"/>
            </a:xfrm>
            <a:prstGeom prst="straightConnector1">
              <a:avLst/>
            </a:prstGeom>
            <a:noFill/>
            <a:ln w="25400" cap="flat" cmpd="sng">
              <a:solidFill>
                <a:srgbClr val="2B2C30"/>
              </a:solidFill>
              <a:prstDash val="solid"/>
              <a:round/>
              <a:headEnd type="none" w="sm" len="sm"/>
              <a:tailEnd type="none" w="sm" len="sm"/>
            </a:ln>
          </p:spPr>
        </p:cxnSp>
        <p:sp>
          <p:nvSpPr>
            <p:cNvPr id="243" name="Google Shape;243;p6"/>
            <p:cNvSpPr/>
            <p:nvPr/>
          </p:nvSpPr>
          <p:spPr>
            <a:xfrm>
              <a:off x="0" y="0"/>
              <a:ext cx="6536544" cy="1960963"/>
            </a:xfrm>
            <a:custGeom>
              <a:avLst/>
              <a:gdLst/>
              <a:ahLst/>
              <a:cxnLst/>
              <a:rect l="l" t="t" r="r" b="b"/>
              <a:pathLst>
                <a:path w="6536544" h="1960963" extrusionOk="0">
                  <a:moveTo>
                    <a:pt x="0" y="0"/>
                  </a:moveTo>
                  <a:lnTo>
                    <a:pt x="6536544" y="0"/>
                  </a:lnTo>
                  <a:lnTo>
                    <a:pt x="6536544" y="1960963"/>
                  </a:lnTo>
                  <a:lnTo>
                    <a:pt x="0" y="196096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6"/>
          <p:cNvGrpSpPr/>
          <p:nvPr/>
        </p:nvGrpSpPr>
        <p:grpSpPr>
          <a:xfrm>
            <a:off x="1244224" y="2182784"/>
            <a:ext cx="6856846" cy="2816688"/>
            <a:chOff x="0" y="-47625"/>
            <a:chExt cx="1805918" cy="741844"/>
          </a:xfrm>
        </p:grpSpPr>
        <p:sp>
          <p:nvSpPr>
            <p:cNvPr id="245" name="Google Shape;245;p6"/>
            <p:cNvSpPr/>
            <p:nvPr/>
          </p:nvSpPr>
          <p:spPr>
            <a:xfrm>
              <a:off x="0" y="0"/>
              <a:ext cx="1805918" cy="694219"/>
            </a:xfrm>
            <a:custGeom>
              <a:avLst/>
              <a:gdLst/>
              <a:ahLst/>
              <a:cxnLst/>
              <a:rect l="l" t="t" r="r" b="b"/>
              <a:pathLst>
                <a:path w="1805918" h="694219" extrusionOk="0">
                  <a:moveTo>
                    <a:pt x="57583" y="0"/>
                  </a:moveTo>
                  <a:lnTo>
                    <a:pt x="1748335" y="0"/>
                  </a:lnTo>
                  <a:cubicBezTo>
                    <a:pt x="1763607" y="0"/>
                    <a:pt x="1778254" y="6067"/>
                    <a:pt x="1789053" y="16866"/>
                  </a:cubicBezTo>
                  <a:cubicBezTo>
                    <a:pt x="1799852" y="27665"/>
                    <a:pt x="1805918" y="42311"/>
                    <a:pt x="1805918" y="57583"/>
                  </a:cubicBezTo>
                  <a:lnTo>
                    <a:pt x="1805918" y="636636"/>
                  </a:lnTo>
                  <a:cubicBezTo>
                    <a:pt x="1805918" y="651908"/>
                    <a:pt x="1799852" y="666554"/>
                    <a:pt x="1789053" y="677353"/>
                  </a:cubicBezTo>
                  <a:cubicBezTo>
                    <a:pt x="1778254" y="688152"/>
                    <a:pt x="1763607" y="694219"/>
                    <a:pt x="1748335" y="694219"/>
                  </a:cubicBezTo>
                  <a:lnTo>
                    <a:pt x="57583" y="694219"/>
                  </a:lnTo>
                  <a:cubicBezTo>
                    <a:pt x="42311" y="694219"/>
                    <a:pt x="27665" y="688152"/>
                    <a:pt x="16866" y="677353"/>
                  </a:cubicBezTo>
                  <a:cubicBezTo>
                    <a:pt x="6067" y="666554"/>
                    <a:pt x="0" y="651908"/>
                    <a:pt x="0" y="636636"/>
                  </a:cubicBezTo>
                  <a:lnTo>
                    <a:pt x="0" y="57583"/>
                  </a:lnTo>
                  <a:cubicBezTo>
                    <a:pt x="0" y="42311"/>
                    <a:pt x="6067" y="27665"/>
                    <a:pt x="16866" y="16866"/>
                  </a:cubicBezTo>
                  <a:cubicBezTo>
                    <a:pt x="27665" y="6067"/>
                    <a:pt x="42311" y="0"/>
                    <a:pt x="57583" y="0"/>
                  </a:cubicBezTo>
                  <a:close/>
                </a:path>
              </a:pathLst>
            </a:custGeom>
            <a:solidFill>
              <a:srgbClr val="86A8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6"/>
            <p:cNvSpPr txBox="1"/>
            <p:nvPr/>
          </p:nvSpPr>
          <p:spPr>
            <a:xfrm>
              <a:off x="0" y="-47625"/>
              <a:ext cx="1805918" cy="741844"/>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6"/>
          <p:cNvGrpSpPr/>
          <p:nvPr/>
        </p:nvGrpSpPr>
        <p:grpSpPr>
          <a:xfrm>
            <a:off x="10186930" y="2182784"/>
            <a:ext cx="6856846" cy="2816688"/>
            <a:chOff x="0" y="-47625"/>
            <a:chExt cx="1805918" cy="741844"/>
          </a:xfrm>
        </p:grpSpPr>
        <p:sp>
          <p:nvSpPr>
            <p:cNvPr id="248" name="Google Shape;248;p6"/>
            <p:cNvSpPr/>
            <p:nvPr/>
          </p:nvSpPr>
          <p:spPr>
            <a:xfrm>
              <a:off x="0" y="0"/>
              <a:ext cx="1805918" cy="694219"/>
            </a:xfrm>
            <a:custGeom>
              <a:avLst/>
              <a:gdLst/>
              <a:ahLst/>
              <a:cxnLst/>
              <a:rect l="l" t="t" r="r" b="b"/>
              <a:pathLst>
                <a:path w="1805918" h="694219" extrusionOk="0">
                  <a:moveTo>
                    <a:pt x="57583" y="0"/>
                  </a:moveTo>
                  <a:lnTo>
                    <a:pt x="1748335" y="0"/>
                  </a:lnTo>
                  <a:cubicBezTo>
                    <a:pt x="1763607" y="0"/>
                    <a:pt x="1778254" y="6067"/>
                    <a:pt x="1789053" y="16866"/>
                  </a:cubicBezTo>
                  <a:cubicBezTo>
                    <a:pt x="1799852" y="27665"/>
                    <a:pt x="1805918" y="42311"/>
                    <a:pt x="1805918" y="57583"/>
                  </a:cubicBezTo>
                  <a:lnTo>
                    <a:pt x="1805918" y="636636"/>
                  </a:lnTo>
                  <a:cubicBezTo>
                    <a:pt x="1805918" y="651908"/>
                    <a:pt x="1799852" y="666554"/>
                    <a:pt x="1789053" y="677353"/>
                  </a:cubicBezTo>
                  <a:cubicBezTo>
                    <a:pt x="1778254" y="688152"/>
                    <a:pt x="1763607" y="694219"/>
                    <a:pt x="1748335" y="694219"/>
                  </a:cubicBezTo>
                  <a:lnTo>
                    <a:pt x="57583" y="694219"/>
                  </a:lnTo>
                  <a:cubicBezTo>
                    <a:pt x="42311" y="694219"/>
                    <a:pt x="27665" y="688152"/>
                    <a:pt x="16866" y="677353"/>
                  </a:cubicBezTo>
                  <a:cubicBezTo>
                    <a:pt x="6067" y="666554"/>
                    <a:pt x="0" y="651908"/>
                    <a:pt x="0" y="636636"/>
                  </a:cubicBezTo>
                  <a:lnTo>
                    <a:pt x="0" y="57583"/>
                  </a:lnTo>
                  <a:cubicBezTo>
                    <a:pt x="0" y="42311"/>
                    <a:pt x="6067" y="27665"/>
                    <a:pt x="16866" y="16866"/>
                  </a:cubicBezTo>
                  <a:cubicBezTo>
                    <a:pt x="27665" y="6067"/>
                    <a:pt x="42311" y="0"/>
                    <a:pt x="57583" y="0"/>
                  </a:cubicBezTo>
                  <a:close/>
                </a:path>
              </a:pathLst>
            </a:custGeom>
            <a:solidFill>
              <a:srgbClr val="86A8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6"/>
            <p:cNvSpPr txBox="1"/>
            <p:nvPr/>
          </p:nvSpPr>
          <p:spPr>
            <a:xfrm>
              <a:off x="0" y="-47625"/>
              <a:ext cx="1805918" cy="741844"/>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250" name="Google Shape;250;p6"/>
          <p:cNvSpPr txBox="1"/>
          <p:nvPr/>
        </p:nvSpPr>
        <p:spPr>
          <a:xfrm>
            <a:off x="5067073" y="8666340"/>
            <a:ext cx="8543560" cy="462879"/>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64">
                <a:solidFill>
                  <a:srgbClr val="000000"/>
                </a:solidFill>
                <a:latin typeface="Arial"/>
                <a:ea typeface="Arial"/>
                <a:cs typeface="Arial"/>
                <a:sym typeface="Arial"/>
              </a:rPr>
              <a:t>Let’s go ahead and break down the key criteria </a:t>
            </a:r>
            <a:endParaRPr/>
          </a:p>
        </p:txBody>
      </p:sp>
      <p:sp>
        <p:nvSpPr>
          <p:cNvPr id="251" name="Google Shape;251;p6"/>
          <p:cNvSpPr txBox="1"/>
          <p:nvPr/>
        </p:nvSpPr>
        <p:spPr>
          <a:xfrm>
            <a:off x="1573698" y="3022395"/>
            <a:ext cx="6197898" cy="1333698"/>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1837">
                <a:solidFill>
                  <a:schemeClr val="dk1"/>
                </a:solidFill>
                <a:latin typeface="Arial"/>
                <a:ea typeface="Arial"/>
                <a:cs typeface="Arial"/>
                <a:sym typeface="Arial"/>
              </a:rPr>
              <a:t>Stamp Duty is a tax that buyers pay when they</a:t>
            </a:r>
            <a:endParaRPr/>
          </a:p>
          <a:p>
            <a:pPr marL="0" marR="0" lvl="0" indent="0" algn="ctr" rtl="0">
              <a:lnSpc>
                <a:spcPct val="140010"/>
              </a:lnSpc>
              <a:spcBef>
                <a:spcPts val="0"/>
              </a:spcBef>
              <a:spcAft>
                <a:spcPts val="0"/>
              </a:spcAft>
              <a:buNone/>
            </a:pPr>
            <a:r>
              <a:rPr lang="en-US" sz="1837">
                <a:solidFill>
                  <a:schemeClr val="dk1"/>
                </a:solidFill>
                <a:latin typeface="Arial"/>
                <a:ea typeface="Arial"/>
                <a:cs typeface="Arial"/>
                <a:sym typeface="Arial"/>
              </a:rPr>
              <a:t>purchase a property. This differs from state to state</a:t>
            </a:r>
            <a:endParaRPr/>
          </a:p>
          <a:p>
            <a:pPr marL="0" marR="0" lvl="0" indent="0" algn="ctr" rtl="0">
              <a:lnSpc>
                <a:spcPct val="140010"/>
              </a:lnSpc>
              <a:spcBef>
                <a:spcPts val="0"/>
              </a:spcBef>
              <a:spcAft>
                <a:spcPts val="0"/>
              </a:spcAft>
              <a:buNone/>
            </a:pPr>
            <a:r>
              <a:rPr lang="en-US" sz="1837">
                <a:solidFill>
                  <a:schemeClr val="dk1"/>
                </a:solidFill>
                <a:latin typeface="Arial"/>
                <a:ea typeface="Arial"/>
                <a:cs typeface="Arial"/>
                <a:sym typeface="Arial"/>
              </a:rPr>
              <a:t>and is a sliding scale depending on the purchase price of the property.</a:t>
            </a:r>
            <a:endParaRPr/>
          </a:p>
        </p:txBody>
      </p:sp>
      <p:sp>
        <p:nvSpPr>
          <p:cNvPr id="252" name="Google Shape;252;p6"/>
          <p:cNvSpPr txBox="1"/>
          <p:nvPr/>
        </p:nvSpPr>
        <p:spPr>
          <a:xfrm>
            <a:off x="5916191" y="6267932"/>
            <a:ext cx="6455618" cy="793166"/>
          </a:xfrm>
          <a:prstGeom prst="rect">
            <a:avLst/>
          </a:prstGeom>
          <a:noFill/>
          <a:ln>
            <a:noFill/>
          </a:ln>
        </p:spPr>
        <p:txBody>
          <a:bodyPr spcFirstLastPara="1" wrap="square" lIns="0" tIns="0" rIns="0" bIns="0" anchor="t" anchorCtr="0">
            <a:spAutoFit/>
          </a:bodyPr>
          <a:lstStyle/>
          <a:p>
            <a:pPr marL="0" marR="0" lvl="0" indent="0" algn="ctr" rtl="0">
              <a:lnSpc>
                <a:spcPct val="139978"/>
              </a:lnSpc>
              <a:spcBef>
                <a:spcPts val="0"/>
              </a:spcBef>
              <a:spcAft>
                <a:spcPts val="0"/>
              </a:spcAft>
              <a:buNone/>
            </a:pPr>
            <a:r>
              <a:rPr lang="en-US" sz="1841" dirty="0">
                <a:solidFill>
                  <a:schemeClr val="dk1"/>
                </a:solidFill>
                <a:latin typeface="Arial"/>
                <a:ea typeface="Arial"/>
                <a:cs typeface="Arial"/>
                <a:sym typeface="Arial"/>
              </a:rPr>
              <a:t>In Queensland, stamp duty on a</a:t>
            </a:r>
            <a:endParaRPr dirty="0"/>
          </a:p>
          <a:p>
            <a:pPr marL="0" marR="0" lvl="0" indent="0" algn="ctr" rtl="0">
              <a:lnSpc>
                <a:spcPct val="139978"/>
              </a:lnSpc>
              <a:spcBef>
                <a:spcPts val="0"/>
              </a:spcBef>
              <a:spcAft>
                <a:spcPts val="0"/>
              </a:spcAft>
              <a:buNone/>
            </a:pPr>
            <a:r>
              <a:rPr lang="en-US" sz="1841" dirty="0">
                <a:solidFill>
                  <a:schemeClr val="dk1"/>
                </a:solidFill>
                <a:latin typeface="Arial"/>
                <a:ea typeface="Arial"/>
                <a:cs typeface="Arial"/>
                <a:sym typeface="Arial"/>
              </a:rPr>
              <a:t>$700,000 property is roughly $</a:t>
            </a:r>
            <a:r>
              <a:rPr lang="en-US" sz="1841" dirty="0">
                <a:solidFill>
                  <a:schemeClr val="dk1"/>
                </a:solidFill>
              </a:rPr>
              <a:t>17,350</a:t>
            </a:r>
            <a:r>
              <a:rPr lang="en-US" sz="1841" dirty="0">
                <a:solidFill>
                  <a:schemeClr val="dk1"/>
                </a:solidFill>
                <a:latin typeface="Arial"/>
                <a:ea typeface="Arial"/>
                <a:cs typeface="Arial"/>
                <a:sym typeface="Arial"/>
              </a:rPr>
              <a:t>.</a:t>
            </a:r>
            <a:endParaRPr dirty="0"/>
          </a:p>
        </p:txBody>
      </p:sp>
      <p:sp>
        <p:nvSpPr>
          <p:cNvPr id="253" name="Google Shape;253;p6"/>
          <p:cNvSpPr txBox="1"/>
          <p:nvPr/>
        </p:nvSpPr>
        <p:spPr>
          <a:xfrm>
            <a:off x="10713432" y="3173830"/>
            <a:ext cx="5803843" cy="639919"/>
          </a:xfrm>
          <a:prstGeom prst="rect">
            <a:avLst/>
          </a:prstGeom>
          <a:noFill/>
          <a:ln>
            <a:noFill/>
          </a:ln>
        </p:spPr>
        <p:txBody>
          <a:bodyPr spcFirstLastPara="1" wrap="square" lIns="0" tIns="0" rIns="0" bIns="0" anchor="t" anchorCtr="0">
            <a:spAutoFit/>
          </a:bodyPr>
          <a:lstStyle/>
          <a:p>
            <a:pPr marL="0" marR="0" lvl="0" indent="0" algn="ctr" rtl="0">
              <a:lnSpc>
                <a:spcPct val="139978"/>
              </a:lnSpc>
              <a:spcBef>
                <a:spcPts val="0"/>
              </a:spcBef>
              <a:spcAft>
                <a:spcPts val="0"/>
              </a:spcAft>
              <a:buNone/>
            </a:pPr>
            <a:r>
              <a:rPr lang="en-US" sz="1876">
                <a:solidFill>
                  <a:schemeClr val="dk1"/>
                </a:solidFill>
                <a:latin typeface="Arial"/>
                <a:ea typeface="Arial"/>
                <a:cs typeface="Arial"/>
                <a:sym typeface="Arial"/>
              </a:rPr>
              <a:t>This concession will allow you to pay zero stamp duty, or a reduced amount, depending on the value of the property</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7"/>
          <p:cNvGrpSpPr/>
          <p:nvPr/>
        </p:nvGrpSpPr>
        <p:grpSpPr>
          <a:xfrm>
            <a:off x="1072279" y="2339385"/>
            <a:ext cx="5657554" cy="1829631"/>
            <a:chOff x="0" y="-38100"/>
            <a:chExt cx="2065940" cy="668117"/>
          </a:xfrm>
        </p:grpSpPr>
        <p:sp>
          <p:nvSpPr>
            <p:cNvPr id="259" name="Google Shape;259;p7"/>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7"/>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61" name="Google Shape;261;p7"/>
          <p:cNvGrpSpPr/>
          <p:nvPr/>
        </p:nvGrpSpPr>
        <p:grpSpPr>
          <a:xfrm>
            <a:off x="7072043" y="2693575"/>
            <a:ext cx="4143914" cy="6252731"/>
            <a:chOff x="-1" y="0"/>
            <a:chExt cx="5525220" cy="8336976"/>
          </a:xfrm>
        </p:grpSpPr>
        <p:sp>
          <p:nvSpPr>
            <p:cNvPr id="262" name="Google Shape;262;p7"/>
            <p:cNvSpPr/>
            <p:nvPr/>
          </p:nvSpPr>
          <p:spPr>
            <a:xfrm rot="-7900054">
              <a:off x="220" y="461130"/>
              <a:ext cx="1546165" cy="694369"/>
            </a:xfrm>
            <a:custGeom>
              <a:avLst/>
              <a:gdLst/>
              <a:ahLst/>
              <a:cxnLst/>
              <a:rect l="l" t="t" r="r" b="b"/>
              <a:pathLst>
                <a:path w="1546165" h="694369" extrusionOk="0">
                  <a:moveTo>
                    <a:pt x="0" y="0"/>
                  </a:moveTo>
                  <a:lnTo>
                    <a:pt x="1546165" y="0"/>
                  </a:lnTo>
                  <a:lnTo>
                    <a:pt x="1546165" y="694369"/>
                  </a:lnTo>
                  <a:lnTo>
                    <a:pt x="0" y="69436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7"/>
            <p:cNvSpPr/>
            <p:nvPr/>
          </p:nvSpPr>
          <p:spPr>
            <a:xfrm rot="-2700000">
              <a:off x="3959988" y="477297"/>
              <a:ext cx="1546165" cy="694369"/>
            </a:xfrm>
            <a:custGeom>
              <a:avLst/>
              <a:gdLst/>
              <a:ahLst/>
              <a:cxnLst/>
              <a:rect l="l" t="t" r="r" b="b"/>
              <a:pathLst>
                <a:path w="1546165" h="694369" extrusionOk="0">
                  <a:moveTo>
                    <a:pt x="0" y="0"/>
                  </a:moveTo>
                  <a:lnTo>
                    <a:pt x="1546165" y="0"/>
                  </a:lnTo>
                  <a:lnTo>
                    <a:pt x="1546165" y="694368"/>
                  </a:lnTo>
                  <a:lnTo>
                    <a:pt x="0" y="69436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7"/>
            <p:cNvSpPr/>
            <p:nvPr/>
          </p:nvSpPr>
          <p:spPr>
            <a:xfrm rot="3209977">
              <a:off x="4013200" y="7161831"/>
              <a:ext cx="1546165" cy="694369"/>
            </a:xfrm>
            <a:custGeom>
              <a:avLst/>
              <a:gdLst/>
              <a:ahLst/>
              <a:cxnLst/>
              <a:rect l="l" t="t" r="r" b="b"/>
              <a:pathLst>
                <a:path w="1546165" h="694369" extrusionOk="0">
                  <a:moveTo>
                    <a:pt x="0" y="0"/>
                  </a:moveTo>
                  <a:lnTo>
                    <a:pt x="1546165" y="0"/>
                  </a:lnTo>
                  <a:lnTo>
                    <a:pt x="1546165" y="694369"/>
                  </a:lnTo>
                  <a:lnTo>
                    <a:pt x="0" y="69436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7"/>
            <p:cNvSpPr/>
            <p:nvPr/>
          </p:nvSpPr>
          <p:spPr>
            <a:xfrm rot="7866361">
              <a:off x="-3215" y="7144643"/>
              <a:ext cx="1546165" cy="694369"/>
            </a:xfrm>
            <a:custGeom>
              <a:avLst/>
              <a:gdLst/>
              <a:ahLst/>
              <a:cxnLst/>
              <a:rect l="l" t="t" r="r" b="b"/>
              <a:pathLst>
                <a:path w="1546165" h="694369" extrusionOk="0">
                  <a:moveTo>
                    <a:pt x="0" y="0"/>
                  </a:moveTo>
                  <a:lnTo>
                    <a:pt x="1546165" y="0"/>
                  </a:lnTo>
                  <a:lnTo>
                    <a:pt x="1546165" y="694368"/>
                  </a:lnTo>
                  <a:lnTo>
                    <a:pt x="0" y="69436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6" name="Google Shape;266;p7"/>
          <p:cNvSpPr txBox="1"/>
          <p:nvPr/>
        </p:nvSpPr>
        <p:spPr>
          <a:xfrm>
            <a:off x="1607002" y="2709860"/>
            <a:ext cx="4588108" cy="1075176"/>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You are buying the property as an individual or as individuals with other</a:t>
            </a:r>
            <a:endParaRPr/>
          </a:p>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borrowers and are at least 18</a:t>
            </a:r>
            <a:endParaRPr/>
          </a:p>
        </p:txBody>
      </p:sp>
      <p:sp>
        <p:nvSpPr>
          <p:cNvPr id="267" name="Google Shape;267;p7"/>
          <p:cNvSpPr txBox="1"/>
          <p:nvPr/>
        </p:nvSpPr>
        <p:spPr>
          <a:xfrm>
            <a:off x="6845103" y="5057914"/>
            <a:ext cx="4597793" cy="1305826"/>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714" b="1">
                <a:solidFill>
                  <a:srgbClr val="000000"/>
                </a:solidFill>
                <a:latin typeface="Alice"/>
                <a:ea typeface="Alice"/>
                <a:cs typeface="Alice"/>
                <a:sym typeface="Alice"/>
              </a:rPr>
              <a:t>KEY</a:t>
            </a:r>
            <a:endParaRPr/>
          </a:p>
          <a:p>
            <a:pPr marL="0" marR="0" lvl="0" indent="0" algn="ctr" rtl="0">
              <a:lnSpc>
                <a:spcPct val="140010"/>
              </a:lnSpc>
              <a:spcBef>
                <a:spcPts val="0"/>
              </a:spcBef>
              <a:spcAft>
                <a:spcPts val="0"/>
              </a:spcAft>
              <a:buNone/>
            </a:pPr>
            <a:r>
              <a:rPr lang="en-US" sz="3714" b="1">
                <a:solidFill>
                  <a:srgbClr val="000000"/>
                </a:solidFill>
                <a:latin typeface="Alice"/>
                <a:ea typeface="Alice"/>
                <a:cs typeface="Alice"/>
                <a:sym typeface="Alice"/>
              </a:rPr>
              <a:t>CRITERIA</a:t>
            </a:r>
            <a:endParaRPr/>
          </a:p>
        </p:txBody>
      </p:sp>
      <p:grpSp>
        <p:nvGrpSpPr>
          <p:cNvPr id="268" name="Google Shape;268;p7"/>
          <p:cNvGrpSpPr/>
          <p:nvPr/>
        </p:nvGrpSpPr>
        <p:grpSpPr>
          <a:xfrm>
            <a:off x="9338853" y="9588434"/>
            <a:ext cx="8949147" cy="698566"/>
            <a:chOff x="0" y="-241101"/>
            <a:chExt cx="11932196" cy="931421"/>
          </a:xfrm>
        </p:grpSpPr>
        <p:grpSp>
          <p:nvGrpSpPr>
            <p:cNvPr id="269" name="Google Shape;269;p7"/>
            <p:cNvGrpSpPr/>
            <p:nvPr/>
          </p:nvGrpSpPr>
          <p:grpSpPr>
            <a:xfrm>
              <a:off x="0" y="-241101"/>
              <a:ext cx="11932196" cy="931421"/>
              <a:chOff x="0" y="-47625"/>
              <a:chExt cx="2356977" cy="183985"/>
            </a:xfrm>
          </p:grpSpPr>
          <p:sp>
            <p:nvSpPr>
              <p:cNvPr id="270" name="Google Shape;270;p7"/>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7"/>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272" name="Google Shape;272;p7"/>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grpSp>
        <p:nvGrpSpPr>
          <p:cNvPr id="273" name="Google Shape;273;p7"/>
          <p:cNvGrpSpPr/>
          <p:nvPr/>
        </p:nvGrpSpPr>
        <p:grpSpPr>
          <a:xfrm>
            <a:off x="1072851" y="4263453"/>
            <a:ext cx="5657554" cy="1829631"/>
            <a:chOff x="0" y="-38100"/>
            <a:chExt cx="2065940" cy="668117"/>
          </a:xfrm>
        </p:grpSpPr>
        <p:sp>
          <p:nvSpPr>
            <p:cNvPr id="274" name="Google Shape;274;p7"/>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7"/>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76" name="Google Shape;276;p7"/>
          <p:cNvSpPr txBox="1"/>
          <p:nvPr/>
        </p:nvSpPr>
        <p:spPr>
          <a:xfrm>
            <a:off x="1607002" y="4669037"/>
            <a:ext cx="4588108" cy="1343445"/>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dirty="0">
                <a:solidFill>
                  <a:srgbClr val="000000"/>
                </a:solidFill>
                <a:latin typeface="DM Sans"/>
                <a:ea typeface="DM Sans"/>
                <a:cs typeface="DM Sans"/>
                <a:sym typeface="DM Sans"/>
              </a:rPr>
              <a:t>The property is being purchase for under $700,000 (full concession) or under $</a:t>
            </a:r>
            <a:r>
              <a:rPr lang="en-US" sz="1953" dirty="0">
                <a:latin typeface="DM Sans"/>
                <a:ea typeface="DM Sans"/>
                <a:cs typeface="DM Sans"/>
                <a:sym typeface="DM Sans"/>
              </a:rPr>
              <a:t>80</a:t>
            </a:r>
            <a:r>
              <a:rPr lang="en-US" sz="1953" dirty="0">
                <a:solidFill>
                  <a:srgbClr val="000000"/>
                </a:solidFill>
                <a:latin typeface="DM Sans"/>
                <a:ea typeface="DM Sans"/>
                <a:cs typeface="DM Sans"/>
                <a:sym typeface="DM Sans"/>
              </a:rPr>
              <a:t>0,000 (partial concession)</a:t>
            </a:r>
            <a:endParaRPr dirty="0"/>
          </a:p>
        </p:txBody>
      </p:sp>
      <p:grpSp>
        <p:nvGrpSpPr>
          <p:cNvPr id="277" name="Google Shape;277;p7"/>
          <p:cNvGrpSpPr/>
          <p:nvPr/>
        </p:nvGrpSpPr>
        <p:grpSpPr>
          <a:xfrm>
            <a:off x="1072279" y="6191291"/>
            <a:ext cx="5657554" cy="3030201"/>
            <a:chOff x="0" y="-38100"/>
            <a:chExt cx="2065940" cy="1006035"/>
          </a:xfrm>
        </p:grpSpPr>
        <p:sp>
          <p:nvSpPr>
            <p:cNvPr id="278" name="Google Shape;278;p7"/>
            <p:cNvSpPr/>
            <p:nvPr/>
          </p:nvSpPr>
          <p:spPr>
            <a:xfrm>
              <a:off x="0" y="0"/>
              <a:ext cx="2065940" cy="967935"/>
            </a:xfrm>
            <a:custGeom>
              <a:avLst/>
              <a:gdLst/>
              <a:ahLst/>
              <a:cxnLst/>
              <a:rect l="l" t="t" r="r" b="b"/>
              <a:pathLst>
                <a:path w="2065940" h="967935" extrusionOk="0">
                  <a:moveTo>
                    <a:pt x="20526" y="0"/>
                  </a:moveTo>
                  <a:lnTo>
                    <a:pt x="2045414" y="0"/>
                  </a:lnTo>
                  <a:cubicBezTo>
                    <a:pt x="2050858" y="0"/>
                    <a:pt x="2056079" y="2163"/>
                    <a:pt x="2059928" y="6012"/>
                  </a:cubicBezTo>
                  <a:cubicBezTo>
                    <a:pt x="2063778" y="9861"/>
                    <a:pt x="2065940" y="15082"/>
                    <a:pt x="2065940" y="20526"/>
                  </a:cubicBezTo>
                  <a:lnTo>
                    <a:pt x="2065940" y="947409"/>
                  </a:lnTo>
                  <a:cubicBezTo>
                    <a:pt x="2065940" y="952853"/>
                    <a:pt x="2063778" y="958074"/>
                    <a:pt x="2059928" y="961923"/>
                  </a:cubicBezTo>
                  <a:cubicBezTo>
                    <a:pt x="2056079" y="965773"/>
                    <a:pt x="2050858" y="967935"/>
                    <a:pt x="2045414" y="967935"/>
                  </a:cubicBezTo>
                  <a:lnTo>
                    <a:pt x="20526" y="967935"/>
                  </a:lnTo>
                  <a:cubicBezTo>
                    <a:pt x="15082" y="967935"/>
                    <a:pt x="9861" y="965773"/>
                    <a:pt x="6012" y="961923"/>
                  </a:cubicBezTo>
                  <a:cubicBezTo>
                    <a:pt x="2163" y="958074"/>
                    <a:pt x="0" y="952853"/>
                    <a:pt x="0" y="947409"/>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7"/>
            <p:cNvSpPr txBox="1"/>
            <p:nvPr/>
          </p:nvSpPr>
          <p:spPr>
            <a:xfrm>
              <a:off x="0" y="-38100"/>
              <a:ext cx="2065940" cy="100603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80" name="Google Shape;280;p7"/>
          <p:cNvSpPr txBox="1"/>
          <p:nvPr/>
        </p:nvSpPr>
        <p:spPr>
          <a:xfrm>
            <a:off x="1607002" y="6455034"/>
            <a:ext cx="4588108" cy="217469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dirty="0">
                <a:solidFill>
                  <a:srgbClr val="000000"/>
                </a:solidFill>
                <a:latin typeface="DM Sans"/>
                <a:ea typeface="DM Sans"/>
                <a:cs typeface="DM Sans"/>
                <a:sym typeface="DM Sans"/>
              </a:rPr>
              <a:t>You have never owned residential property in Australia or overseas (if one buyer has owned property and another hasn't, the second buyer can still apply for a concession for their share of Stamp Duty)</a:t>
            </a:r>
            <a:endParaRPr dirty="0"/>
          </a:p>
        </p:txBody>
      </p:sp>
      <p:grpSp>
        <p:nvGrpSpPr>
          <p:cNvPr id="281" name="Google Shape;281;p7"/>
          <p:cNvGrpSpPr/>
          <p:nvPr/>
        </p:nvGrpSpPr>
        <p:grpSpPr>
          <a:xfrm>
            <a:off x="11557596" y="2339385"/>
            <a:ext cx="5657554" cy="1829631"/>
            <a:chOff x="0" y="-38100"/>
            <a:chExt cx="2065940" cy="668117"/>
          </a:xfrm>
        </p:grpSpPr>
        <p:sp>
          <p:nvSpPr>
            <p:cNvPr id="282" name="Google Shape;282;p7"/>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7"/>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84" name="Google Shape;284;p7"/>
          <p:cNvSpPr txBox="1"/>
          <p:nvPr/>
        </p:nvSpPr>
        <p:spPr>
          <a:xfrm>
            <a:off x="11936706" y="2690810"/>
            <a:ext cx="4900476" cy="1164184"/>
          </a:xfrm>
          <a:prstGeom prst="rect">
            <a:avLst/>
          </a:prstGeom>
          <a:noFill/>
          <a:ln>
            <a:noFill/>
          </a:ln>
        </p:spPr>
        <p:txBody>
          <a:bodyPr spcFirstLastPara="1" wrap="square" lIns="0" tIns="0" rIns="0" bIns="0" anchor="t" anchorCtr="0">
            <a:spAutoFit/>
          </a:bodyPr>
          <a:lstStyle/>
          <a:p>
            <a:pPr marL="0" marR="0" lvl="0" indent="0" algn="l" rtl="0">
              <a:lnSpc>
                <a:spcPct val="149041"/>
              </a:lnSpc>
              <a:spcBef>
                <a:spcPts val="0"/>
              </a:spcBef>
              <a:spcAft>
                <a:spcPts val="0"/>
              </a:spcAft>
              <a:buNone/>
            </a:pPr>
            <a:r>
              <a:rPr lang="en-US" sz="2086">
                <a:solidFill>
                  <a:srgbClr val="000000"/>
                </a:solidFill>
                <a:latin typeface="DM Sans"/>
                <a:ea typeface="DM Sans"/>
                <a:cs typeface="DM Sans"/>
                <a:sym typeface="DM Sans"/>
              </a:rPr>
              <a:t>You are planning to live there yourself and will move in within 12 months of</a:t>
            </a:r>
            <a:endParaRPr/>
          </a:p>
          <a:p>
            <a:pPr marL="0" marR="0" lvl="0" indent="0" algn="l" rtl="0">
              <a:lnSpc>
                <a:spcPct val="149041"/>
              </a:lnSpc>
              <a:spcBef>
                <a:spcPts val="0"/>
              </a:spcBef>
              <a:spcAft>
                <a:spcPts val="0"/>
              </a:spcAft>
              <a:buNone/>
            </a:pPr>
            <a:r>
              <a:rPr lang="en-US" sz="2086">
                <a:solidFill>
                  <a:srgbClr val="000000"/>
                </a:solidFill>
                <a:latin typeface="DM Sans"/>
                <a:ea typeface="DM Sans"/>
                <a:cs typeface="DM Sans"/>
                <a:sym typeface="DM Sans"/>
              </a:rPr>
              <a:t>the purchase</a:t>
            </a:r>
            <a:endParaRPr/>
          </a:p>
        </p:txBody>
      </p:sp>
      <p:grpSp>
        <p:nvGrpSpPr>
          <p:cNvPr id="285" name="Google Shape;285;p7"/>
          <p:cNvGrpSpPr/>
          <p:nvPr/>
        </p:nvGrpSpPr>
        <p:grpSpPr>
          <a:xfrm>
            <a:off x="11558167" y="4263453"/>
            <a:ext cx="5657554" cy="1829631"/>
            <a:chOff x="0" y="-38100"/>
            <a:chExt cx="2065940" cy="668117"/>
          </a:xfrm>
        </p:grpSpPr>
        <p:sp>
          <p:nvSpPr>
            <p:cNvPr id="286" name="Google Shape;286;p7"/>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7"/>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88" name="Google Shape;288;p7"/>
          <p:cNvSpPr txBox="1"/>
          <p:nvPr/>
        </p:nvSpPr>
        <p:spPr>
          <a:xfrm>
            <a:off x="12092318" y="4669037"/>
            <a:ext cx="4588108" cy="1343445"/>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dirty="0">
                <a:solidFill>
                  <a:srgbClr val="000000"/>
                </a:solidFill>
                <a:latin typeface="DM Sans"/>
                <a:ea typeface="DM Sans"/>
                <a:cs typeface="DM Sans"/>
                <a:sym typeface="DM Sans"/>
              </a:rPr>
              <a:t>You must be paying market value if the property is valued between $700,000</a:t>
            </a:r>
            <a:endParaRPr dirty="0"/>
          </a:p>
          <a:p>
            <a:pPr marL="0" marR="0" lvl="0" indent="0" algn="l" rtl="0">
              <a:lnSpc>
                <a:spcPct val="149052"/>
              </a:lnSpc>
              <a:spcBef>
                <a:spcPts val="0"/>
              </a:spcBef>
              <a:spcAft>
                <a:spcPts val="0"/>
              </a:spcAft>
              <a:buNone/>
            </a:pPr>
            <a:r>
              <a:rPr lang="en-US" sz="1953" dirty="0">
                <a:solidFill>
                  <a:srgbClr val="000000"/>
                </a:solidFill>
                <a:latin typeface="DM Sans"/>
                <a:ea typeface="DM Sans"/>
                <a:cs typeface="DM Sans"/>
                <a:sym typeface="DM Sans"/>
              </a:rPr>
              <a:t>and $</a:t>
            </a:r>
            <a:r>
              <a:rPr lang="en-US" sz="1953" dirty="0">
                <a:latin typeface="DM Sans"/>
                <a:ea typeface="DM Sans"/>
                <a:cs typeface="DM Sans"/>
                <a:sym typeface="DM Sans"/>
              </a:rPr>
              <a:t>80</a:t>
            </a:r>
            <a:r>
              <a:rPr lang="en-US" sz="1953" dirty="0">
                <a:solidFill>
                  <a:srgbClr val="000000"/>
                </a:solidFill>
                <a:latin typeface="DM Sans"/>
                <a:ea typeface="DM Sans"/>
                <a:cs typeface="DM Sans"/>
                <a:sym typeface="DM Sans"/>
              </a:rPr>
              <a:t>0.000</a:t>
            </a:r>
            <a:endParaRPr dirty="0"/>
          </a:p>
        </p:txBody>
      </p:sp>
      <p:grpSp>
        <p:nvGrpSpPr>
          <p:cNvPr id="289" name="Google Shape;289;p7"/>
          <p:cNvGrpSpPr/>
          <p:nvPr/>
        </p:nvGrpSpPr>
        <p:grpSpPr>
          <a:xfrm>
            <a:off x="11557596" y="6191291"/>
            <a:ext cx="5657554" cy="2755015"/>
            <a:chOff x="0" y="-38100"/>
            <a:chExt cx="2065940" cy="1006035"/>
          </a:xfrm>
        </p:grpSpPr>
        <p:sp>
          <p:nvSpPr>
            <p:cNvPr id="290" name="Google Shape;290;p7"/>
            <p:cNvSpPr/>
            <p:nvPr/>
          </p:nvSpPr>
          <p:spPr>
            <a:xfrm>
              <a:off x="0" y="0"/>
              <a:ext cx="2065940" cy="967935"/>
            </a:xfrm>
            <a:custGeom>
              <a:avLst/>
              <a:gdLst/>
              <a:ahLst/>
              <a:cxnLst/>
              <a:rect l="l" t="t" r="r" b="b"/>
              <a:pathLst>
                <a:path w="2065940" h="967935" extrusionOk="0">
                  <a:moveTo>
                    <a:pt x="20526" y="0"/>
                  </a:moveTo>
                  <a:lnTo>
                    <a:pt x="2045414" y="0"/>
                  </a:lnTo>
                  <a:cubicBezTo>
                    <a:pt x="2050858" y="0"/>
                    <a:pt x="2056079" y="2163"/>
                    <a:pt x="2059928" y="6012"/>
                  </a:cubicBezTo>
                  <a:cubicBezTo>
                    <a:pt x="2063778" y="9861"/>
                    <a:pt x="2065940" y="15082"/>
                    <a:pt x="2065940" y="20526"/>
                  </a:cubicBezTo>
                  <a:lnTo>
                    <a:pt x="2065940" y="947409"/>
                  </a:lnTo>
                  <a:cubicBezTo>
                    <a:pt x="2065940" y="952853"/>
                    <a:pt x="2063778" y="958074"/>
                    <a:pt x="2059928" y="961923"/>
                  </a:cubicBezTo>
                  <a:cubicBezTo>
                    <a:pt x="2056079" y="965773"/>
                    <a:pt x="2050858" y="967935"/>
                    <a:pt x="2045414" y="967935"/>
                  </a:cubicBezTo>
                  <a:lnTo>
                    <a:pt x="20526" y="967935"/>
                  </a:lnTo>
                  <a:cubicBezTo>
                    <a:pt x="15082" y="967935"/>
                    <a:pt x="9861" y="965773"/>
                    <a:pt x="6012" y="961923"/>
                  </a:cubicBezTo>
                  <a:cubicBezTo>
                    <a:pt x="2163" y="958074"/>
                    <a:pt x="0" y="952853"/>
                    <a:pt x="0" y="947409"/>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7"/>
            <p:cNvSpPr txBox="1"/>
            <p:nvPr/>
          </p:nvSpPr>
          <p:spPr>
            <a:xfrm>
              <a:off x="0" y="-38100"/>
              <a:ext cx="2065940" cy="100603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92" name="Google Shape;292;p7"/>
          <p:cNvSpPr txBox="1"/>
          <p:nvPr/>
        </p:nvSpPr>
        <p:spPr>
          <a:xfrm>
            <a:off x="12090597" y="6638287"/>
            <a:ext cx="4588108" cy="1808186"/>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You do not dispose of (sell, transfer or lease) any or all of the property before</a:t>
            </a:r>
            <a:endParaRPr/>
          </a:p>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you move in (if a lease is currently in place when you buy, tenants can remain for a maximum of 6 months)</a:t>
            </a:r>
            <a:endParaRPr/>
          </a:p>
        </p:txBody>
      </p:sp>
      <p:grpSp>
        <p:nvGrpSpPr>
          <p:cNvPr id="293" name="Google Shape;293;p7"/>
          <p:cNvGrpSpPr/>
          <p:nvPr/>
        </p:nvGrpSpPr>
        <p:grpSpPr>
          <a:xfrm>
            <a:off x="252710" y="477084"/>
            <a:ext cx="19268718" cy="1480247"/>
            <a:chOff x="0" y="0"/>
            <a:chExt cx="25691624" cy="1973663"/>
          </a:xfrm>
        </p:grpSpPr>
        <p:sp>
          <p:nvSpPr>
            <p:cNvPr id="294" name="Google Shape;294;p7"/>
            <p:cNvSpPr txBox="1"/>
            <p:nvPr/>
          </p:nvSpPr>
          <p:spPr>
            <a:xfrm>
              <a:off x="7504586" y="273556"/>
              <a:ext cx="18187038" cy="16560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a:solidFill>
                    <a:srgbClr val="000000"/>
                  </a:solidFill>
                  <a:latin typeface="Alice"/>
                  <a:ea typeface="Alice"/>
                  <a:cs typeface="Alice"/>
                  <a:sym typeface="Alice"/>
                </a:rPr>
                <a:t>FIRST HOME BUYER STAMP DUTY CONCESSION</a:t>
              </a:r>
              <a:endParaRPr/>
            </a:p>
          </p:txBody>
        </p:sp>
        <p:cxnSp>
          <p:nvCxnSpPr>
            <p:cNvPr id="295" name="Google Shape;295;p7"/>
            <p:cNvCxnSpPr/>
            <p:nvPr/>
          </p:nvCxnSpPr>
          <p:spPr>
            <a:xfrm>
              <a:off x="7504586" y="1973663"/>
              <a:ext cx="15141762" cy="0"/>
            </a:xfrm>
            <a:prstGeom prst="straightConnector1">
              <a:avLst/>
            </a:prstGeom>
            <a:noFill/>
            <a:ln w="25400" cap="flat" cmpd="sng">
              <a:solidFill>
                <a:srgbClr val="2B2C30"/>
              </a:solidFill>
              <a:prstDash val="solid"/>
              <a:round/>
              <a:headEnd type="none" w="sm" len="sm"/>
              <a:tailEnd type="none" w="sm" len="sm"/>
            </a:ln>
          </p:spPr>
        </p:cxnSp>
        <p:sp>
          <p:nvSpPr>
            <p:cNvPr id="296" name="Google Shape;296;p7"/>
            <p:cNvSpPr/>
            <p:nvPr/>
          </p:nvSpPr>
          <p:spPr>
            <a:xfrm>
              <a:off x="0" y="0"/>
              <a:ext cx="6536544" cy="1960963"/>
            </a:xfrm>
            <a:custGeom>
              <a:avLst/>
              <a:gdLst/>
              <a:ahLst/>
              <a:cxnLst/>
              <a:rect l="l" t="t" r="r" b="b"/>
              <a:pathLst>
                <a:path w="6536544" h="1960963" extrusionOk="0">
                  <a:moveTo>
                    <a:pt x="0" y="0"/>
                  </a:moveTo>
                  <a:lnTo>
                    <a:pt x="6536544" y="0"/>
                  </a:lnTo>
                  <a:lnTo>
                    <a:pt x="6536544" y="1960963"/>
                  </a:lnTo>
                  <a:lnTo>
                    <a:pt x="0" y="196096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8"/>
          <p:cNvCxnSpPr/>
          <p:nvPr/>
        </p:nvCxnSpPr>
        <p:spPr>
          <a:xfrm rot="10800000" flipH="1">
            <a:off x="13610633" y="8894358"/>
            <a:ext cx="4222231" cy="27234"/>
          </a:xfrm>
          <a:prstGeom prst="straightConnector1">
            <a:avLst/>
          </a:prstGeom>
          <a:noFill/>
          <a:ln w="38100" cap="flat" cmpd="sng">
            <a:solidFill>
              <a:srgbClr val="000000"/>
            </a:solidFill>
            <a:prstDash val="dot"/>
            <a:round/>
            <a:headEnd type="none" w="sm" len="sm"/>
            <a:tailEnd type="stealth" w="med" len="med"/>
          </a:ln>
        </p:spPr>
      </p:cxnSp>
      <p:grpSp>
        <p:nvGrpSpPr>
          <p:cNvPr id="302" name="Google Shape;302;p8"/>
          <p:cNvGrpSpPr/>
          <p:nvPr/>
        </p:nvGrpSpPr>
        <p:grpSpPr>
          <a:xfrm>
            <a:off x="9338853" y="9588434"/>
            <a:ext cx="8949147" cy="698566"/>
            <a:chOff x="0" y="-241101"/>
            <a:chExt cx="11932196" cy="931421"/>
          </a:xfrm>
        </p:grpSpPr>
        <p:grpSp>
          <p:nvGrpSpPr>
            <p:cNvPr id="303" name="Google Shape;303;p8"/>
            <p:cNvGrpSpPr/>
            <p:nvPr/>
          </p:nvGrpSpPr>
          <p:grpSpPr>
            <a:xfrm>
              <a:off x="0" y="-241101"/>
              <a:ext cx="11932196" cy="931421"/>
              <a:chOff x="0" y="-47625"/>
              <a:chExt cx="2356977" cy="183985"/>
            </a:xfrm>
          </p:grpSpPr>
          <p:sp>
            <p:nvSpPr>
              <p:cNvPr id="304" name="Google Shape;304;p8"/>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8"/>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306" name="Google Shape;306;p8"/>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sp>
        <p:nvSpPr>
          <p:cNvPr id="307" name="Google Shape;307;p8"/>
          <p:cNvSpPr/>
          <p:nvPr/>
        </p:nvSpPr>
        <p:spPr>
          <a:xfrm>
            <a:off x="427191" y="5943194"/>
            <a:ext cx="8310153" cy="786002"/>
          </a:xfrm>
          <a:custGeom>
            <a:avLst/>
            <a:gdLst/>
            <a:ahLst/>
            <a:cxnLst/>
            <a:rect l="l" t="t" r="r" b="b"/>
            <a:pathLst>
              <a:path w="8310153" h="786002" extrusionOk="0">
                <a:moveTo>
                  <a:pt x="0" y="0"/>
                </a:moveTo>
                <a:lnTo>
                  <a:pt x="8310152" y="0"/>
                </a:lnTo>
                <a:lnTo>
                  <a:pt x="8310152" y="786002"/>
                </a:lnTo>
                <a:lnTo>
                  <a:pt x="0" y="78600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8"/>
          <p:cNvSpPr/>
          <p:nvPr/>
        </p:nvSpPr>
        <p:spPr>
          <a:xfrm>
            <a:off x="9550657" y="5943944"/>
            <a:ext cx="8310153" cy="786002"/>
          </a:xfrm>
          <a:custGeom>
            <a:avLst/>
            <a:gdLst/>
            <a:ahLst/>
            <a:cxnLst/>
            <a:rect l="l" t="t" r="r" b="b"/>
            <a:pathLst>
              <a:path w="8310153" h="786002" extrusionOk="0">
                <a:moveTo>
                  <a:pt x="0" y="0"/>
                </a:moveTo>
                <a:lnTo>
                  <a:pt x="8310152" y="0"/>
                </a:lnTo>
                <a:lnTo>
                  <a:pt x="8310152" y="786002"/>
                </a:lnTo>
                <a:lnTo>
                  <a:pt x="0" y="78600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9" name="Google Shape;309;p8"/>
          <p:cNvGrpSpPr/>
          <p:nvPr/>
        </p:nvGrpSpPr>
        <p:grpSpPr>
          <a:xfrm>
            <a:off x="252710" y="477084"/>
            <a:ext cx="19268718" cy="1470722"/>
            <a:chOff x="0" y="0"/>
            <a:chExt cx="25691624" cy="1960963"/>
          </a:xfrm>
        </p:grpSpPr>
        <p:sp>
          <p:nvSpPr>
            <p:cNvPr id="310" name="Google Shape;310;p8"/>
            <p:cNvSpPr txBox="1"/>
            <p:nvPr/>
          </p:nvSpPr>
          <p:spPr>
            <a:xfrm>
              <a:off x="7504586" y="273556"/>
              <a:ext cx="18187038" cy="805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a:solidFill>
                    <a:srgbClr val="000000"/>
                  </a:solidFill>
                  <a:latin typeface="Alice"/>
                  <a:ea typeface="Alice"/>
                  <a:cs typeface="Alice"/>
                  <a:sym typeface="Alice"/>
                </a:rPr>
                <a:t>FIRST HOME OWNER GRANT (QLD)</a:t>
              </a:r>
              <a:endParaRPr/>
            </a:p>
          </p:txBody>
        </p:sp>
        <p:cxnSp>
          <p:nvCxnSpPr>
            <p:cNvPr id="311" name="Google Shape;311;p8"/>
            <p:cNvCxnSpPr/>
            <p:nvPr/>
          </p:nvCxnSpPr>
          <p:spPr>
            <a:xfrm>
              <a:off x="7533691" y="1510150"/>
              <a:ext cx="15141762" cy="0"/>
            </a:xfrm>
            <a:prstGeom prst="straightConnector1">
              <a:avLst/>
            </a:prstGeom>
            <a:noFill/>
            <a:ln w="25400" cap="flat" cmpd="sng">
              <a:solidFill>
                <a:srgbClr val="2B2C30"/>
              </a:solidFill>
              <a:prstDash val="solid"/>
              <a:round/>
              <a:headEnd type="none" w="sm" len="sm"/>
              <a:tailEnd type="none" w="sm" len="sm"/>
            </a:ln>
          </p:spPr>
        </p:cxnSp>
        <p:sp>
          <p:nvSpPr>
            <p:cNvPr id="312" name="Google Shape;312;p8"/>
            <p:cNvSpPr/>
            <p:nvPr/>
          </p:nvSpPr>
          <p:spPr>
            <a:xfrm>
              <a:off x="0" y="0"/>
              <a:ext cx="6536544" cy="1960963"/>
            </a:xfrm>
            <a:custGeom>
              <a:avLst/>
              <a:gdLst/>
              <a:ahLst/>
              <a:cxnLst/>
              <a:rect l="l" t="t" r="r" b="b"/>
              <a:pathLst>
                <a:path w="6536544" h="1960963" extrusionOk="0">
                  <a:moveTo>
                    <a:pt x="0" y="0"/>
                  </a:moveTo>
                  <a:lnTo>
                    <a:pt x="6536544" y="0"/>
                  </a:lnTo>
                  <a:lnTo>
                    <a:pt x="6536544" y="1960963"/>
                  </a:lnTo>
                  <a:lnTo>
                    <a:pt x="0" y="196096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3" name="Google Shape;313;p8"/>
          <p:cNvGrpSpPr/>
          <p:nvPr/>
        </p:nvGrpSpPr>
        <p:grpSpPr>
          <a:xfrm>
            <a:off x="1272169" y="3376228"/>
            <a:ext cx="6856846" cy="2816688"/>
            <a:chOff x="0" y="-47625"/>
            <a:chExt cx="1805918" cy="741844"/>
          </a:xfrm>
        </p:grpSpPr>
        <p:sp>
          <p:nvSpPr>
            <p:cNvPr id="314" name="Google Shape;314;p8"/>
            <p:cNvSpPr/>
            <p:nvPr/>
          </p:nvSpPr>
          <p:spPr>
            <a:xfrm>
              <a:off x="0" y="0"/>
              <a:ext cx="1805918" cy="694219"/>
            </a:xfrm>
            <a:custGeom>
              <a:avLst/>
              <a:gdLst/>
              <a:ahLst/>
              <a:cxnLst/>
              <a:rect l="l" t="t" r="r" b="b"/>
              <a:pathLst>
                <a:path w="1805918" h="694219" extrusionOk="0">
                  <a:moveTo>
                    <a:pt x="57583" y="0"/>
                  </a:moveTo>
                  <a:lnTo>
                    <a:pt x="1748335" y="0"/>
                  </a:lnTo>
                  <a:cubicBezTo>
                    <a:pt x="1763607" y="0"/>
                    <a:pt x="1778254" y="6067"/>
                    <a:pt x="1789053" y="16866"/>
                  </a:cubicBezTo>
                  <a:cubicBezTo>
                    <a:pt x="1799852" y="27665"/>
                    <a:pt x="1805918" y="42311"/>
                    <a:pt x="1805918" y="57583"/>
                  </a:cubicBezTo>
                  <a:lnTo>
                    <a:pt x="1805918" y="636636"/>
                  </a:lnTo>
                  <a:cubicBezTo>
                    <a:pt x="1805918" y="651908"/>
                    <a:pt x="1799852" y="666554"/>
                    <a:pt x="1789053" y="677353"/>
                  </a:cubicBezTo>
                  <a:cubicBezTo>
                    <a:pt x="1778254" y="688152"/>
                    <a:pt x="1763607" y="694219"/>
                    <a:pt x="1748335" y="694219"/>
                  </a:cubicBezTo>
                  <a:lnTo>
                    <a:pt x="57583" y="694219"/>
                  </a:lnTo>
                  <a:cubicBezTo>
                    <a:pt x="42311" y="694219"/>
                    <a:pt x="27665" y="688152"/>
                    <a:pt x="16866" y="677353"/>
                  </a:cubicBezTo>
                  <a:cubicBezTo>
                    <a:pt x="6067" y="666554"/>
                    <a:pt x="0" y="651908"/>
                    <a:pt x="0" y="636636"/>
                  </a:cubicBezTo>
                  <a:lnTo>
                    <a:pt x="0" y="57583"/>
                  </a:lnTo>
                  <a:cubicBezTo>
                    <a:pt x="0" y="42311"/>
                    <a:pt x="6067" y="27665"/>
                    <a:pt x="16866" y="16866"/>
                  </a:cubicBezTo>
                  <a:cubicBezTo>
                    <a:pt x="27665" y="6067"/>
                    <a:pt x="42311" y="0"/>
                    <a:pt x="57583" y="0"/>
                  </a:cubicBezTo>
                  <a:close/>
                </a:path>
              </a:pathLst>
            </a:custGeom>
            <a:solidFill>
              <a:srgbClr val="86A8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8"/>
            <p:cNvSpPr txBox="1"/>
            <p:nvPr/>
          </p:nvSpPr>
          <p:spPr>
            <a:xfrm>
              <a:off x="0" y="-47625"/>
              <a:ext cx="1805918" cy="741844"/>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16" name="Google Shape;316;p8"/>
          <p:cNvGrpSpPr/>
          <p:nvPr/>
        </p:nvGrpSpPr>
        <p:grpSpPr>
          <a:xfrm>
            <a:off x="10214876" y="3376228"/>
            <a:ext cx="6856846" cy="2816688"/>
            <a:chOff x="0" y="-47625"/>
            <a:chExt cx="1805918" cy="741844"/>
          </a:xfrm>
        </p:grpSpPr>
        <p:sp>
          <p:nvSpPr>
            <p:cNvPr id="317" name="Google Shape;317;p8"/>
            <p:cNvSpPr/>
            <p:nvPr/>
          </p:nvSpPr>
          <p:spPr>
            <a:xfrm>
              <a:off x="0" y="0"/>
              <a:ext cx="1805918" cy="694219"/>
            </a:xfrm>
            <a:custGeom>
              <a:avLst/>
              <a:gdLst/>
              <a:ahLst/>
              <a:cxnLst/>
              <a:rect l="l" t="t" r="r" b="b"/>
              <a:pathLst>
                <a:path w="1805918" h="694219" extrusionOk="0">
                  <a:moveTo>
                    <a:pt x="57583" y="0"/>
                  </a:moveTo>
                  <a:lnTo>
                    <a:pt x="1748335" y="0"/>
                  </a:lnTo>
                  <a:cubicBezTo>
                    <a:pt x="1763607" y="0"/>
                    <a:pt x="1778254" y="6067"/>
                    <a:pt x="1789053" y="16866"/>
                  </a:cubicBezTo>
                  <a:cubicBezTo>
                    <a:pt x="1799852" y="27665"/>
                    <a:pt x="1805918" y="42311"/>
                    <a:pt x="1805918" y="57583"/>
                  </a:cubicBezTo>
                  <a:lnTo>
                    <a:pt x="1805918" y="636636"/>
                  </a:lnTo>
                  <a:cubicBezTo>
                    <a:pt x="1805918" y="651908"/>
                    <a:pt x="1799852" y="666554"/>
                    <a:pt x="1789053" y="677353"/>
                  </a:cubicBezTo>
                  <a:cubicBezTo>
                    <a:pt x="1778254" y="688152"/>
                    <a:pt x="1763607" y="694219"/>
                    <a:pt x="1748335" y="694219"/>
                  </a:cubicBezTo>
                  <a:lnTo>
                    <a:pt x="57583" y="694219"/>
                  </a:lnTo>
                  <a:cubicBezTo>
                    <a:pt x="42311" y="694219"/>
                    <a:pt x="27665" y="688152"/>
                    <a:pt x="16866" y="677353"/>
                  </a:cubicBezTo>
                  <a:cubicBezTo>
                    <a:pt x="6067" y="666554"/>
                    <a:pt x="0" y="651908"/>
                    <a:pt x="0" y="636636"/>
                  </a:cubicBezTo>
                  <a:lnTo>
                    <a:pt x="0" y="57583"/>
                  </a:lnTo>
                  <a:cubicBezTo>
                    <a:pt x="0" y="42311"/>
                    <a:pt x="6067" y="27665"/>
                    <a:pt x="16866" y="16866"/>
                  </a:cubicBezTo>
                  <a:cubicBezTo>
                    <a:pt x="27665" y="6067"/>
                    <a:pt x="42311" y="0"/>
                    <a:pt x="57583" y="0"/>
                  </a:cubicBezTo>
                  <a:close/>
                </a:path>
              </a:pathLst>
            </a:custGeom>
            <a:solidFill>
              <a:srgbClr val="86A8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8"/>
            <p:cNvSpPr txBox="1"/>
            <p:nvPr/>
          </p:nvSpPr>
          <p:spPr>
            <a:xfrm>
              <a:off x="0" y="-47625"/>
              <a:ext cx="1805918" cy="741844"/>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319" name="Google Shape;319;p8"/>
          <p:cNvSpPr txBox="1"/>
          <p:nvPr/>
        </p:nvSpPr>
        <p:spPr>
          <a:xfrm>
            <a:off x="5067073" y="8666340"/>
            <a:ext cx="8543560" cy="462879"/>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64">
                <a:solidFill>
                  <a:srgbClr val="000000"/>
                </a:solidFill>
                <a:latin typeface="Arial"/>
                <a:ea typeface="Arial"/>
                <a:cs typeface="Arial"/>
                <a:sym typeface="Arial"/>
              </a:rPr>
              <a:t>Let’s go ahead and break down the key criteria </a:t>
            </a:r>
            <a:endParaRPr/>
          </a:p>
        </p:txBody>
      </p:sp>
      <p:sp>
        <p:nvSpPr>
          <p:cNvPr id="320" name="Google Shape;320;p8"/>
          <p:cNvSpPr txBox="1"/>
          <p:nvPr/>
        </p:nvSpPr>
        <p:spPr>
          <a:xfrm>
            <a:off x="1601643" y="4367274"/>
            <a:ext cx="6197898" cy="972126"/>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1837">
                <a:solidFill>
                  <a:schemeClr val="dk1"/>
                </a:solidFill>
                <a:latin typeface="Arial"/>
                <a:ea typeface="Arial"/>
                <a:cs typeface="Arial"/>
                <a:sym typeface="Arial"/>
              </a:rPr>
              <a:t>This grant provides $30,000 (formerly $15,000) to first home buyers who are purchasing a brand new residence or constructing a new residence</a:t>
            </a:r>
            <a:endParaRPr/>
          </a:p>
        </p:txBody>
      </p:sp>
      <p:sp>
        <p:nvSpPr>
          <p:cNvPr id="321" name="Google Shape;321;p8"/>
          <p:cNvSpPr txBox="1"/>
          <p:nvPr/>
        </p:nvSpPr>
        <p:spPr>
          <a:xfrm>
            <a:off x="10741377" y="4367274"/>
            <a:ext cx="5803843" cy="977321"/>
          </a:xfrm>
          <a:prstGeom prst="rect">
            <a:avLst/>
          </a:prstGeom>
          <a:noFill/>
          <a:ln>
            <a:noFill/>
          </a:ln>
        </p:spPr>
        <p:txBody>
          <a:bodyPr spcFirstLastPara="1" wrap="square" lIns="0" tIns="0" rIns="0" bIns="0" anchor="t" anchorCtr="0">
            <a:spAutoFit/>
          </a:bodyPr>
          <a:lstStyle/>
          <a:p>
            <a:pPr marL="0" marR="0" lvl="0" indent="0" algn="ctr" rtl="0">
              <a:lnSpc>
                <a:spcPct val="139978"/>
              </a:lnSpc>
              <a:spcBef>
                <a:spcPts val="0"/>
              </a:spcBef>
              <a:spcAft>
                <a:spcPts val="0"/>
              </a:spcAft>
              <a:buNone/>
            </a:pPr>
            <a:r>
              <a:rPr lang="en-US" sz="1876">
                <a:solidFill>
                  <a:schemeClr val="dk1"/>
                </a:solidFill>
                <a:latin typeface="Arial"/>
                <a:ea typeface="Arial"/>
                <a:cs typeface="Arial"/>
                <a:sym typeface="Arial"/>
              </a:rPr>
              <a:t>Each State has their own scheme and criteria, so the following information only covers the scheme in Queensland </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7" name="Google Shape;327;p9"/>
          <p:cNvGrpSpPr/>
          <p:nvPr/>
        </p:nvGrpSpPr>
        <p:grpSpPr>
          <a:xfrm>
            <a:off x="1072279" y="2339385"/>
            <a:ext cx="5657554" cy="1829631"/>
            <a:chOff x="0" y="-38100"/>
            <a:chExt cx="2065940" cy="668117"/>
          </a:xfrm>
        </p:grpSpPr>
        <p:sp>
          <p:nvSpPr>
            <p:cNvPr id="328" name="Google Shape;328;p9"/>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9"/>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30" name="Google Shape;330;p9"/>
          <p:cNvGrpSpPr/>
          <p:nvPr/>
        </p:nvGrpSpPr>
        <p:grpSpPr>
          <a:xfrm>
            <a:off x="7072043" y="2693575"/>
            <a:ext cx="4143914" cy="6252731"/>
            <a:chOff x="-1" y="0"/>
            <a:chExt cx="5525220" cy="8336976"/>
          </a:xfrm>
        </p:grpSpPr>
        <p:sp>
          <p:nvSpPr>
            <p:cNvPr id="331" name="Google Shape;331;p9"/>
            <p:cNvSpPr/>
            <p:nvPr/>
          </p:nvSpPr>
          <p:spPr>
            <a:xfrm rot="-7900054">
              <a:off x="220" y="461130"/>
              <a:ext cx="1546165" cy="694369"/>
            </a:xfrm>
            <a:custGeom>
              <a:avLst/>
              <a:gdLst/>
              <a:ahLst/>
              <a:cxnLst/>
              <a:rect l="l" t="t" r="r" b="b"/>
              <a:pathLst>
                <a:path w="1546165" h="694369" extrusionOk="0">
                  <a:moveTo>
                    <a:pt x="0" y="0"/>
                  </a:moveTo>
                  <a:lnTo>
                    <a:pt x="1546165" y="0"/>
                  </a:lnTo>
                  <a:lnTo>
                    <a:pt x="1546165" y="694369"/>
                  </a:lnTo>
                  <a:lnTo>
                    <a:pt x="0" y="69436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9"/>
            <p:cNvSpPr/>
            <p:nvPr/>
          </p:nvSpPr>
          <p:spPr>
            <a:xfrm rot="-2700000">
              <a:off x="3959988" y="477297"/>
              <a:ext cx="1546165" cy="694369"/>
            </a:xfrm>
            <a:custGeom>
              <a:avLst/>
              <a:gdLst/>
              <a:ahLst/>
              <a:cxnLst/>
              <a:rect l="l" t="t" r="r" b="b"/>
              <a:pathLst>
                <a:path w="1546165" h="694369" extrusionOk="0">
                  <a:moveTo>
                    <a:pt x="0" y="0"/>
                  </a:moveTo>
                  <a:lnTo>
                    <a:pt x="1546165" y="0"/>
                  </a:lnTo>
                  <a:lnTo>
                    <a:pt x="1546165" y="694368"/>
                  </a:lnTo>
                  <a:lnTo>
                    <a:pt x="0" y="69436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9"/>
            <p:cNvSpPr/>
            <p:nvPr/>
          </p:nvSpPr>
          <p:spPr>
            <a:xfrm rot="3209977">
              <a:off x="4013200" y="7161831"/>
              <a:ext cx="1546165" cy="694369"/>
            </a:xfrm>
            <a:custGeom>
              <a:avLst/>
              <a:gdLst/>
              <a:ahLst/>
              <a:cxnLst/>
              <a:rect l="l" t="t" r="r" b="b"/>
              <a:pathLst>
                <a:path w="1546165" h="694369" extrusionOk="0">
                  <a:moveTo>
                    <a:pt x="0" y="0"/>
                  </a:moveTo>
                  <a:lnTo>
                    <a:pt x="1546165" y="0"/>
                  </a:lnTo>
                  <a:lnTo>
                    <a:pt x="1546165" y="694369"/>
                  </a:lnTo>
                  <a:lnTo>
                    <a:pt x="0" y="69436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9"/>
            <p:cNvSpPr/>
            <p:nvPr/>
          </p:nvSpPr>
          <p:spPr>
            <a:xfrm rot="7866361">
              <a:off x="-3215" y="7144643"/>
              <a:ext cx="1546165" cy="694369"/>
            </a:xfrm>
            <a:custGeom>
              <a:avLst/>
              <a:gdLst/>
              <a:ahLst/>
              <a:cxnLst/>
              <a:rect l="l" t="t" r="r" b="b"/>
              <a:pathLst>
                <a:path w="1546165" h="694369" extrusionOk="0">
                  <a:moveTo>
                    <a:pt x="0" y="0"/>
                  </a:moveTo>
                  <a:lnTo>
                    <a:pt x="1546165" y="0"/>
                  </a:lnTo>
                  <a:lnTo>
                    <a:pt x="1546165" y="694368"/>
                  </a:lnTo>
                  <a:lnTo>
                    <a:pt x="0" y="69436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35" name="Google Shape;335;p9"/>
          <p:cNvSpPr txBox="1"/>
          <p:nvPr/>
        </p:nvSpPr>
        <p:spPr>
          <a:xfrm>
            <a:off x="1607002" y="2709860"/>
            <a:ext cx="4588108" cy="1075176"/>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You have never received a first home owner grant in any State or territory in Australia</a:t>
            </a:r>
            <a:endParaRPr/>
          </a:p>
        </p:txBody>
      </p:sp>
      <p:sp>
        <p:nvSpPr>
          <p:cNvPr id="336" name="Google Shape;336;p9"/>
          <p:cNvSpPr txBox="1"/>
          <p:nvPr/>
        </p:nvSpPr>
        <p:spPr>
          <a:xfrm>
            <a:off x="6845103" y="5057914"/>
            <a:ext cx="4597793" cy="1305826"/>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714" b="1">
                <a:solidFill>
                  <a:srgbClr val="000000"/>
                </a:solidFill>
                <a:latin typeface="Alice"/>
                <a:ea typeface="Alice"/>
                <a:cs typeface="Alice"/>
                <a:sym typeface="Alice"/>
              </a:rPr>
              <a:t>KEY</a:t>
            </a:r>
            <a:endParaRPr/>
          </a:p>
          <a:p>
            <a:pPr marL="0" marR="0" lvl="0" indent="0" algn="ctr" rtl="0">
              <a:lnSpc>
                <a:spcPct val="140010"/>
              </a:lnSpc>
              <a:spcBef>
                <a:spcPts val="0"/>
              </a:spcBef>
              <a:spcAft>
                <a:spcPts val="0"/>
              </a:spcAft>
              <a:buNone/>
            </a:pPr>
            <a:r>
              <a:rPr lang="en-US" sz="3714" b="1">
                <a:solidFill>
                  <a:srgbClr val="000000"/>
                </a:solidFill>
                <a:latin typeface="Alice"/>
                <a:ea typeface="Alice"/>
                <a:cs typeface="Alice"/>
                <a:sym typeface="Alice"/>
              </a:rPr>
              <a:t>CRITERIA</a:t>
            </a:r>
            <a:endParaRPr/>
          </a:p>
        </p:txBody>
      </p:sp>
      <p:grpSp>
        <p:nvGrpSpPr>
          <p:cNvPr id="337" name="Google Shape;337;p9"/>
          <p:cNvGrpSpPr/>
          <p:nvPr/>
        </p:nvGrpSpPr>
        <p:grpSpPr>
          <a:xfrm>
            <a:off x="9338853" y="9588434"/>
            <a:ext cx="8949147" cy="698566"/>
            <a:chOff x="0" y="-241101"/>
            <a:chExt cx="11932196" cy="931421"/>
          </a:xfrm>
        </p:grpSpPr>
        <p:grpSp>
          <p:nvGrpSpPr>
            <p:cNvPr id="338" name="Google Shape;338;p9"/>
            <p:cNvGrpSpPr/>
            <p:nvPr/>
          </p:nvGrpSpPr>
          <p:grpSpPr>
            <a:xfrm>
              <a:off x="0" y="-241101"/>
              <a:ext cx="11932196" cy="931421"/>
              <a:chOff x="0" y="-47625"/>
              <a:chExt cx="2356977" cy="183985"/>
            </a:xfrm>
          </p:grpSpPr>
          <p:sp>
            <p:nvSpPr>
              <p:cNvPr id="339" name="Google Shape;339;p9"/>
              <p:cNvSpPr/>
              <p:nvPr/>
            </p:nvSpPr>
            <p:spPr>
              <a:xfrm>
                <a:off x="0" y="0"/>
                <a:ext cx="2356977" cy="136360"/>
              </a:xfrm>
              <a:custGeom>
                <a:avLst/>
                <a:gdLst/>
                <a:ahLst/>
                <a:cxnLst/>
                <a:rect l="l" t="t" r="r" b="b"/>
                <a:pathLst>
                  <a:path w="2356977" h="136360" extrusionOk="0">
                    <a:moveTo>
                      <a:pt x="0" y="0"/>
                    </a:moveTo>
                    <a:lnTo>
                      <a:pt x="2356977" y="0"/>
                    </a:lnTo>
                    <a:lnTo>
                      <a:pt x="2356977" y="136360"/>
                    </a:lnTo>
                    <a:lnTo>
                      <a:pt x="0" y="136360"/>
                    </a:lnTo>
                    <a:close/>
                  </a:path>
                </a:pathLst>
              </a:custGeom>
              <a:solidFill>
                <a:srgbClr val="86A877">
                  <a:alpha val="45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9"/>
              <p:cNvSpPr txBox="1"/>
              <p:nvPr/>
            </p:nvSpPr>
            <p:spPr>
              <a:xfrm>
                <a:off x="0" y="-47625"/>
                <a:ext cx="2356977" cy="183985"/>
              </a:xfrm>
              <a:prstGeom prst="rect">
                <a:avLst/>
              </a:prstGeom>
              <a:noFill/>
              <a:ln>
                <a:noFill/>
              </a:ln>
            </p:spPr>
            <p:txBody>
              <a:bodyPr spcFirstLastPara="1" wrap="square" lIns="50800" tIns="50800" rIns="50800" bIns="50800" anchor="ctr" anchorCtr="0">
                <a:noAutofit/>
              </a:bodyPr>
              <a:lstStyle/>
              <a:p>
                <a:pPr marL="0" marR="0" lvl="0" indent="0" algn="ctr" rtl="0">
                  <a:lnSpc>
                    <a:spcPct val="171055"/>
                  </a:lnSpc>
                  <a:spcBef>
                    <a:spcPts val="0"/>
                  </a:spcBef>
                  <a:spcAft>
                    <a:spcPts val="0"/>
                  </a:spcAft>
                  <a:buNone/>
                </a:pPr>
                <a:endParaRPr sz="1800">
                  <a:solidFill>
                    <a:schemeClr val="dk1"/>
                  </a:solidFill>
                  <a:latin typeface="Calibri"/>
                  <a:ea typeface="Calibri"/>
                  <a:cs typeface="Calibri"/>
                  <a:sym typeface="Calibri"/>
                </a:endParaRPr>
              </a:p>
            </p:txBody>
          </p:sp>
        </p:grpSp>
        <p:sp>
          <p:nvSpPr>
            <p:cNvPr id="341" name="Google Shape;341;p9"/>
            <p:cNvSpPr txBox="1"/>
            <p:nvPr/>
          </p:nvSpPr>
          <p:spPr>
            <a:xfrm>
              <a:off x="1206685" y="141190"/>
              <a:ext cx="9518827" cy="39488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2" b="1">
                  <a:solidFill>
                    <a:srgbClr val="000000"/>
                  </a:solidFill>
                  <a:latin typeface="Alice"/>
                  <a:ea typeface="Alice"/>
                  <a:cs typeface="Alice"/>
                  <a:sym typeface="Alice"/>
                </a:rPr>
                <a:t>WE’RE GOOD WITH NUMBERS, BUT WE’RE BETTER WITH PEOPLE </a:t>
              </a:r>
              <a:endParaRPr/>
            </a:p>
          </p:txBody>
        </p:sp>
      </p:grpSp>
      <p:grpSp>
        <p:nvGrpSpPr>
          <p:cNvPr id="342" name="Google Shape;342;p9"/>
          <p:cNvGrpSpPr/>
          <p:nvPr/>
        </p:nvGrpSpPr>
        <p:grpSpPr>
          <a:xfrm>
            <a:off x="1072851" y="4263453"/>
            <a:ext cx="5657554" cy="1829631"/>
            <a:chOff x="0" y="-38100"/>
            <a:chExt cx="2065940" cy="668117"/>
          </a:xfrm>
        </p:grpSpPr>
        <p:sp>
          <p:nvSpPr>
            <p:cNvPr id="343" name="Google Shape;343;p9"/>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9"/>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45" name="Google Shape;345;p9"/>
          <p:cNvSpPr txBox="1"/>
          <p:nvPr/>
        </p:nvSpPr>
        <p:spPr>
          <a:xfrm>
            <a:off x="1607002" y="4669037"/>
            <a:ext cx="4588108" cy="70867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You are an Australian Citizen or Permanent Resident and at least 18</a:t>
            </a:r>
            <a:endParaRPr/>
          </a:p>
        </p:txBody>
      </p:sp>
      <p:grpSp>
        <p:nvGrpSpPr>
          <p:cNvPr id="346" name="Google Shape;346;p9"/>
          <p:cNvGrpSpPr/>
          <p:nvPr/>
        </p:nvGrpSpPr>
        <p:grpSpPr>
          <a:xfrm>
            <a:off x="1072279" y="6191291"/>
            <a:ext cx="5657554" cy="3045699"/>
            <a:chOff x="0" y="-38100"/>
            <a:chExt cx="2065940" cy="1006035"/>
          </a:xfrm>
        </p:grpSpPr>
        <p:sp>
          <p:nvSpPr>
            <p:cNvPr id="347" name="Google Shape;347;p9"/>
            <p:cNvSpPr/>
            <p:nvPr/>
          </p:nvSpPr>
          <p:spPr>
            <a:xfrm>
              <a:off x="0" y="0"/>
              <a:ext cx="2065940" cy="967935"/>
            </a:xfrm>
            <a:custGeom>
              <a:avLst/>
              <a:gdLst/>
              <a:ahLst/>
              <a:cxnLst/>
              <a:rect l="l" t="t" r="r" b="b"/>
              <a:pathLst>
                <a:path w="2065940" h="967935" extrusionOk="0">
                  <a:moveTo>
                    <a:pt x="20526" y="0"/>
                  </a:moveTo>
                  <a:lnTo>
                    <a:pt x="2045414" y="0"/>
                  </a:lnTo>
                  <a:cubicBezTo>
                    <a:pt x="2050858" y="0"/>
                    <a:pt x="2056079" y="2163"/>
                    <a:pt x="2059928" y="6012"/>
                  </a:cubicBezTo>
                  <a:cubicBezTo>
                    <a:pt x="2063778" y="9861"/>
                    <a:pt x="2065940" y="15082"/>
                    <a:pt x="2065940" y="20526"/>
                  </a:cubicBezTo>
                  <a:lnTo>
                    <a:pt x="2065940" y="947409"/>
                  </a:lnTo>
                  <a:cubicBezTo>
                    <a:pt x="2065940" y="952853"/>
                    <a:pt x="2063778" y="958074"/>
                    <a:pt x="2059928" y="961923"/>
                  </a:cubicBezTo>
                  <a:cubicBezTo>
                    <a:pt x="2056079" y="965773"/>
                    <a:pt x="2050858" y="967935"/>
                    <a:pt x="2045414" y="967935"/>
                  </a:cubicBezTo>
                  <a:lnTo>
                    <a:pt x="20526" y="967935"/>
                  </a:lnTo>
                  <a:cubicBezTo>
                    <a:pt x="15082" y="967935"/>
                    <a:pt x="9861" y="965773"/>
                    <a:pt x="6012" y="961923"/>
                  </a:cubicBezTo>
                  <a:cubicBezTo>
                    <a:pt x="2163" y="958074"/>
                    <a:pt x="0" y="952853"/>
                    <a:pt x="0" y="947409"/>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9"/>
            <p:cNvSpPr txBox="1"/>
            <p:nvPr/>
          </p:nvSpPr>
          <p:spPr>
            <a:xfrm>
              <a:off x="0" y="-38100"/>
              <a:ext cx="2065940" cy="100603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49" name="Google Shape;349;p9"/>
          <p:cNvSpPr txBox="1"/>
          <p:nvPr/>
        </p:nvSpPr>
        <p:spPr>
          <a:xfrm>
            <a:off x="1607002" y="6455034"/>
            <a:ext cx="4588108" cy="217469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You have not owned a property that you lived in after 1 July 2000 or owned</a:t>
            </a:r>
            <a:endParaRPr/>
          </a:p>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any property at all prior to 1 July 2000 (if you owned an investment property</a:t>
            </a:r>
            <a:endParaRPr/>
          </a:p>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that you have never lived in, you may still be eligible)</a:t>
            </a:r>
            <a:endParaRPr/>
          </a:p>
        </p:txBody>
      </p:sp>
      <p:grpSp>
        <p:nvGrpSpPr>
          <p:cNvPr id="350" name="Google Shape;350;p9"/>
          <p:cNvGrpSpPr/>
          <p:nvPr/>
        </p:nvGrpSpPr>
        <p:grpSpPr>
          <a:xfrm>
            <a:off x="11557596" y="2339385"/>
            <a:ext cx="5657554" cy="1829631"/>
            <a:chOff x="0" y="-38100"/>
            <a:chExt cx="2065940" cy="668117"/>
          </a:xfrm>
        </p:grpSpPr>
        <p:sp>
          <p:nvSpPr>
            <p:cNvPr id="351" name="Google Shape;351;p9"/>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9"/>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53" name="Google Shape;353;p9"/>
          <p:cNvSpPr txBox="1"/>
          <p:nvPr/>
        </p:nvSpPr>
        <p:spPr>
          <a:xfrm>
            <a:off x="11936706" y="2690810"/>
            <a:ext cx="4900476" cy="1164184"/>
          </a:xfrm>
          <a:prstGeom prst="rect">
            <a:avLst/>
          </a:prstGeom>
          <a:noFill/>
          <a:ln>
            <a:noFill/>
          </a:ln>
        </p:spPr>
        <p:txBody>
          <a:bodyPr spcFirstLastPara="1" wrap="square" lIns="0" tIns="0" rIns="0" bIns="0" anchor="t" anchorCtr="0">
            <a:spAutoFit/>
          </a:bodyPr>
          <a:lstStyle/>
          <a:p>
            <a:pPr marL="0" marR="0" lvl="0" indent="0" algn="l" rtl="0">
              <a:lnSpc>
                <a:spcPct val="149041"/>
              </a:lnSpc>
              <a:spcBef>
                <a:spcPts val="0"/>
              </a:spcBef>
              <a:spcAft>
                <a:spcPts val="0"/>
              </a:spcAft>
              <a:buNone/>
            </a:pPr>
            <a:r>
              <a:rPr lang="en-US" sz="2086">
                <a:solidFill>
                  <a:srgbClr val="000000"/>
                </a:solidFill>
                <a:latin typeface="DM Sans"/>
                <a:ea typeface="DM Sans"/>
                <a:cs typeface="DM Sans"/>
                <a:sym typeface="DM Sans"/>
              </a:rPr>
              <a:t>The total value of the final residence (land and property) must be less than $750,000</a:t>
            </a:r>
            <a:endParaRPr/>
          </a:p>
        </p:txBody>
      </p:sp>
      <p:grpSp>
        <p:nvGrpSpPr>
          <p:cNvPr id="354" name="Google Shape;354;p9"/>
          <p:cNvGrpSpPr/>
          <p:nvPr/>
        </p:nvGrpSpPr>
        <p:grpSpPr>
          <a:xfrm>
            <a:off x="11558167" y="4263453"/>
            <a:ext cx="5657554" cy="2075895"/>
            <a:chOff x="0" y="-38100"/>
            <a:chExt cx="2065940" cy="668117"/>
          </a:xfrm>
        </p:grpSpPr>
        <p:sp>
          <p:nvSpPr>
            <p:cNvPr id="355" name="Google Shape;355;p9"/>
            <p:cNvSpPr/>
            <p:nvPr/>
          </p:nvSpPr>
          <p:spPr>
            <a:xfrm>
              <a:off x="0" y="0"/>
              <a:ext cx="2065940" cy="630017"/>
            </a:xfrm>
            <a:custGeom>
              <a:avLst/>
              <a:gdLst/>
              <a:ahLst/>
              <a:cxnLst/>
              <a:rect l="l" t="t" r="r" b="b"/>
              <a:pathLst>
                <a:path w="2065940" h="630017" extrusionOk="0">
                  <a:moveTo>
                    <a:pt x="20526" y="0"/>
                  </a:moveTo>
                  <a:lnTo>
                    <a:pt x="2045414" y="0"/>
                  </a:lnTo>
                  <a:cubicBezTo>
                    <a:pt x="2050858" y="0"/>
                    <a:pt x="2056079" y="2163"/>
                    <a:pt x="2059928" y="6012"/>
                  </a:cubicBezTo>
                  <a:cubicBezTo>
                    <a:pt x="2063778" y="9861"/>
                    <a:pt x="2065940" y="15082"/>
                    <a:pt x="2065940" y="20526"/>
                  </a:cubicBezTo>
                  <a:lnTo>
                    <a:pt x="2065940" y="609491"/>
                  </a:lnTo>
                  <a:cubicBezTo>
                    <a:pt x="2065940" y="614935"/>
                    <a:pt x="2063778" y="620156"/>
                    <a:pt x="2059928" y="624005"/>
                  </a:cubicBezTo>
                  <a:cubicBezTo>
                    <a:pt x="2056079" y="627855"/>
                    <a:pt x="2050858" y="630017"/>
                    <a:pt x="2045414" y="630017"/>
                  </a:cubicBezTo>
                  <a:lnTo>
                    <a:pt x="20526" y="630017"/>
                  </a:lnTo>
                  <a:cubicBezTo>
                    <a:pt x="15082" y="630017"/>
                    <a:pt x="9861" y="627855"/>
                    <a:pt x="6012" y="624005"/>
                  </a:cubicBezTo>
                  <a:cubicBezTo>
                    <a:pt x="2163" y="620156"/>
                    <a:pt x="0" y="614935"/>
                    <a:pt x="0" y="609491"/>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9"/>
            <p:cNvSpPr txBox="1"/>
            <p:nvPr/>
          </p:nvSpPr>
          <p:spPr>
            <a:xfrm>
              <a:off x="0" y="-38100"/>
              <a:ext cx="2065940" cy="66811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57" name="Google Shape;357;p9"/>
          <p:cNvSpPr txBox="1"/>
          <p:nvPr/>
        </p:nvSpPr>
        <p:spPr>
          <a:xfrm>
            <a:off x="12001621" y="4487668"/>
            <a:ext cx="4588108" cy="144168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You are planning to live in the property, will move in within 12 months of the purchase and live there continuously for at least six months</a:t>
            </a:r>
            <a:endParaRPr/>
          </a:p>
        </p:txBody>
      </p:sp>
      <p:grpSp>
        <p:nvGrpSpPr>
          <p:cNvPr id="358" name="Google Shape;358;p9"/>
          <p:cNvGrpSpPr/>
          <p:nvPr/>
        </p:nvGrpSpPr>
        <p:grpSpPr>
          <a:xfrm>
            <a:off x="11557596" y="6339348"/>
            <a:ext cx="5657554" cy="2755015"/>
            <a:chOff x="0" y="-38100"/>
            <a:chExt cx="2065940" cy="1006035"/>
          </a:xfrm>
        </p:grpSpPr>
        <p:sp>
          <p:nvSpPr>
            <p:cNvPr id="359" name="Google Shape;359;p9"/>
            <p:cNvSpPr/>
            <p:nvPr/>
          </p:nvSpPr>
          <p:spPr>
            <a:xfrm>
              <a:off x="0" y="0"/>
              <a:ext cx="2065940" cy="967935"/>
            </a:xfrm>
            <a:custGeom>
              <a:avLst/>
              <a:gdLst/>
              <a:ahLst/>
              <a:cxnLst/>
              <a:rect l="l" t="t" r="r" b="b"/>
              <a:pathLst>
                <a:path w="2065940" h="967935" extrusionOk="0">
                  <a:moveTo>
                    <a:pt x="20526" y="0"/>
                  </a:moveTo>
                  <a:lnTo>
                    <a:pt x="2045414" y="0"/>
                  </a:lnTo>
                  <a:cubicBezTo>
                    <a:pt x="2050858" y="0"/>
                    <a:pt x="2056079" y="2163"/>
                    <a:pt x="2059928" y="6012"/>
                  </a:cubicBezTo>
                  <a:cubicBezTo>
                    <a:pt x="2063778" y="9861"/>
                    <a:pt x="2065940" y="15082"/>
                    <a:pt x="2065940" y="20526"/>
                  </a:cubicBezTo>
                  <a:lnTo>
                    <a:pt x="2065940" y="947409"/>
                  </a:lnTo>
                  <a:cubicBezTo>
                    <a:pt x="2065940" y="952853"/>
                    <a:pt x="2063778" y="958074"/>
                    <a:pt x="2059928" y="961923"/>
                  </a:cubicBezTo>
                  <a:cubicBezTo>
                    <a:pt x="2056079" y="965773"/>
                    <a:pt x="2050858" y="967935"/>
                    <a:pt x="2045414" y="967935"/>
                  </a:cubicBezTo>
                  <a:lnTo>
                    <a:pt x="20526" y="967935"/>
                  </a:lnTo>
                  <a:cubicBezTo>
                    <a:pt x="15082" y="967935"/>
                    <a:pt x="9861" y="965773"/>
                    <a:pt x="6012" y="961923"/>
                  </a:cubicBezTo>
                  <a:cubicBezTo>
                    <a:pt x="2163" y="958074"/>
                    <a:pt x="0" y="952853"/>
                    <a:pt x="0" y="947409"/>
                  </a:cubicBezTo>
                  <a:lnTo>
                    <a:pt x="0" y="20526"/>
                  </a:lnTo>
                  <a:cubicBezTo>
                    <a:pt x="0" y="15082"/>
                    <a:pt x="2163" y="9861"/>
                    <a:pt x="6012" y="6012"/>
                  </a:cubicBezTo>
                  <a:cubicBezTo>
                    <a:pt x="9861" y="2163"/>
                    <a:pt x="15082" y="0"/>
                    <a:pt x="20526" y="0"/>
                  </a:cubicBezTo>
                  <a:close/>
                </a:path>
              </a:pathLst>
            </a:custGeom>
            <a:solidFill>
              <a:srgbClr val="86A877"/>
            </a:solidFill>
            <a:ln w="1905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9"/>
            <p:cNvSpPr txBox="1"/>
            <p:nvPr/>
          </p:nvSpPr>
          <p:spPr>
            <a:xfrm>
              <a:off x="0" y="-38100"/>
              <a:ext cx="2065940" cy="100603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61" name="Google Shape;361;p9"/>
          <p:cNvSpPr txBox="1"/>
          <p:nvPr/>
        </p:nvSpPr>
        <p:spPr>
          <a:xfrm>
            <a:off x="12001621" y="6455034"/>
            <a:ext cx="4835561" cy="2174691"/>
          </a:xfrm>
          <a:prstGeom prst="rect">
            <a:avLst/>
          </a:prstGeom>
          <a:noFill/>
          <a:ln>
            <a:noFill/>
          </a:ln>
        </p:spPr>
        <p:txBody>
          <a:bodyPr spcFirstLastPara="1" wrap="square" lIns="0" tIns="0" rIns="0" bIns="0" anchor="t" anchorCtr="0">
            <a:spAutoFit/>
          </a:bodyPr>
          <a:lstStyle/>
          <a:p>
            <a:pPr marL="0" marR="0" lvl="0" indent="0" algn="l" rtl="0">
              <a:lnSpc>
                <a:spcPct val="149052"/>
              </a:lnSpc>
              <a:spcBef>
                <a:spcPts val="0"/>
              </a:spcBef>
              <a:spcAft>
                <a:spcPts val="0"/>
              </a:spcAft>
              <a:buNone/>
            </a:pPr>
            <a:r>
              <a:rPr lang="en-US" sz="1953">
                <a:solidFill>
                  <a:srgbClr val="000000"/>
                </a:solidFill>
                <a:latin typeface="DM Sans"/>
                <a:ea typeface="DM Sans"/>
                <a:cs typeface="DM Sans"/>
                <a:sym typeface="DM Sans"/>
              </a:rPr>
              <a:t>You are purchasing a brand-new residence that has never been lived in, are constructing a brand-new residence or (under some circumstances) substantially renovating a residence before you move in </a:t>
            </a:r>
            <a:endParaRPr/>
          </a:p>
        </p:txBody>
      </p:sp>
      <p:grpSp>
        <p:nvGrpSpPr>
          <p:cNvPr id="362" name="Google Shape;362;p9"/>
          <p:cNvGrpSpPr/>
          <p:nvPr/>
        </p:nvGrpSpPr>
        <p:grpSpPr>
          <a:xfrm>
            <a:off x="252710" y="477084"/>
            <a:ext cx="19268718" cy="1470722"/>
            <a:chOff x="0" y="0"/>
            <a:chExt cx="25691624" cy="1960963"/>
          </a:xfrm>
        </p:grpSpPr>
        <p:sp>
          <p:nvSpPr>
            <p:cNvPr id="363" name="Google Shape;363;p9"/>
            <p:cNvSpPr txBox="1"/>
            <p:nvPr/>
          </p:nvSpPr>
          <p:spPr>
            <a:xfrm>
              <a:off x="7504586" y="273556"/>
              <a:ext cx="18187038" cy="80518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600" b="1">
                  <a:solidFill>
                    <a:srgbClr val="000000"/>
                  </a:solidFill>
                  <a:latin typeface="Alice"/>
                  <a:ea typeface="Alice"/>
                  <a:cs typeface="Alice"/>
                  <a:sym typeface="Alice"/>
                </a:rPr>
                <a:t>FIRST HOME OWNER GRANT (QLD)</a:t>
              </a:r>
              <a:endParaRPr/>
            </a:p>
          </p:txBody>
        </p:sp>
        <p:cxnSp>
          <p:nvCxnSpPr>
            <p:cNvPr id="364" name="Google Shape;364;p9"/>
            <p:cNvCxnSpPr/>
            <p:nvPr/>
          </p:nvCxnSpPr>
          <p:spPr>
            <a:xfrm>
              <a:off x="7533691" y="1510150"/>
              <a:ext cx="15141762" cy="0"/>
            </a:xfrm>
            <a:prstGeom prst="straightConnector1">
              <a:avLst/>
            </a:prstGeom>
            <a:noFill/>
            <a:ln w="25400" cap="flat" cmpd="sng">
              <a:solidFill>
                <a:srgbClr val="2B2C30"/>
              </a:solidFill>
              <a:prstDash val="solid"/>
              <a:round/>
              <a:headEnd type="none" w="sm" len="sm"/>
              <a:tailEnd type="none" w="sm" len="sm"/>
            </a:ln>
          </p:spPr>
        </p:cxnSp>
        <p:sp>
          <p:nvSpPr>
            <p:cNvPr id="365" name="Google Shape;365;p9"/>
            <p:cNvSpPr/>
            <p:nvPr/>
          </p:nvSpPr>
          <p:spPr>
            <a:xfrm>
              <a:off x="0" y="0"/>
              <a:ext cx="6536544" cy="1960963"/>
            </a:xfrm>
            <a:custGeom>
              <a:avLst/>
              <a:gdLst/>
              <a:ahLst/>
              <a:cxnLst/>
              <a:rect l="l" t="t" r="r" b="b"/>
              <a:pathLst>
                <a:path w="6536544" h="1960963" extrusionOk="0">
                  <a:moveTo>
                    <a:pt x="0" y="0"/>
                  </a:moveTo>
                  <a:lnTo>
                    <a:pt x="6536544" y="0"/>
                  </a:lnTo>
                  <a:lnTo>
                    <a:pt x="6536544" y="1960963"/>
                  </a:lnTo>
                  <a:lnTo>
                    <a:pt x="0" y="196096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1495</Words>
  <Application>Microsoft Office PowerPoint</Application>
  <PresentationFormat>Custom</PresentationFormat>
  <Paragraphs>131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Arial</vt:lpstr>
      <vt:lpstr>Alice</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mitchell Harwood</cp:lastModifiedBy>
  <cp:revision>4</cp:revision>
  <dcterms:created xsi:type="dcterms:W3CDTF">2006-08-16T00:00:00Z</dcterms:created>
  <dcterms:modified xsi:type="dcterms:W3CDTF">2025-01-08T00:05:10Z</dcterms:modified>
</cp:coreProperties>
</file>